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99" r:id="rId3"/>
    <p:sldId id="312" r:id="rId4"/>
    <p:sldId id="322" r:id="rId5"/>
    <p:sldId id="320" r:id="rId6"/>
    <p:sldId id="323" r:id="rId7"/>
    <p:sldId id="318" r:id="rId8"/>
    <p:sldId id="314" r:id="rId9"/>
    <p:sldId id="327" r:id="rId10"/>
    <p:sldId id="319" r:id="rId11"/>
    <p:sldId id="305" r:id="rId12"/>
    <p:sldId id="296" r:id="rId13"/>
    <p:sldId id="326" r:id="rId14"/>
    <p:sldId id="325" r:id="rId15"/>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0"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2208" userDrawn="1">
          <p15:clr>
            <a:srgbClr val="A4A3A4"/>
          </p15:clr>
        </p15:guide>
        <p15:guide id="2" pos="29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a:srgbClr val="9999FF"/>
    <a:srgbClr val="9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1" autoAdjust="0"/>
    <p:restoredTop sz="62548" autoAdjust="0"/>
  </p:normalViewPr>
  <p:slideViewPr>
    <p:cSldViewPr snapToGrid="0" showGuides="1">
      <p:cViewPr varScale="1">
        <p:scale>
          <a:sx n="69" d="100"/>
          <a:sy n="69" d="100"/>
        </p:scale>
        <p:origin x="1770" y="54"/>
      </p:cViewPr>
      <p:guideLst>
        <p:guide orient="horz" pos="2400"/>
        <p:guide pos="3864"/>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85" d="100"/>
          <a:sy n="85" d="100"/>
        </p:scale>
        <p:origin x="2102" y="53"/>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4028440" cy="351737"/>
          </a:xfrm>
          <a:prstGeom prst="rect">
            <a:avLst/>
          </a:prstGeom>
        </p:spPr>
        <p:txBody>
          <a:bodyPr vert="horz" lIns="92830" tIns="46415" rIns="92830" bIns="46415" rtlCol="0"/>
          <a:lstStyle>
            <a:lvl1pPr algn="l">
              <a:defRPr sz="1200"/>
            </a:lvl1pPr>
          </a:lstStyle>
          <a:p>
            <a:endParaRPr lang="en-CA"/>
          </a:p>
        </p:txBody>
      </p:sp>
      <p:sp>
        <p:nvSpPr>
          <p:cNvPr id="3" name="Date Placeholder 2"/>
          <p:cNvSpPr>
            <a:spLocks noGrp="1"/>
          </p:cNvSpPr>
          <p:nvPr>
            <p:ph type="dt" idx="1"/>
          </p:nvPr>
        </p:nvSpPr>
        <p:spPr>
          <a:xfrm>
            <a:off x="5265810" y="3"/>
            <a:ext cx="4028440" cy="351737"/>
          </a:xfrm>
          <a:prstGeom prst="rect">
            <a:avLst/>
          </a:prstGeom>
        </p:spPr>
        <p:txBody>
          <a:bodyPr vert="horz" lIns="92830" tIns="46415" rIns="92830" bIns="46415" rtlCol="0"/>
          <a:lstStyle>
            <a:lvl1pPr algn="r">
              <a:defRPr sz="1200"/>
            </a:lvl1pPr>
          </a:lstStyle>
          <a:p>
            <a:fld id="{BBF79D33-190F-4E6F-8CFE-F59CE92FADF7}" type="datetimeFigureOut">
              <a:rPr lang="en-CA" smtClean="0"/>
              <a:t>2019-08-02</a:t>
            </a:fld>
            <a:endParaRPr lang="en-CA"/>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2830" tIns="46415" rIns="92830" bIns="46415" rtlCol="0" anchor="ctr"/>
          <a:lstStyle/>
          <a:p>
            <a:endParaRPr lang="en-CA"/>
          </a:p>
        </p:txBody>
      </p:sp>
      <p:sp>
        <p:nvSpPr>
          <p:cNvPr id="5" name="Notes Placeholder 4"/>
          <p:cNvSpPr>
            <a:spLocks noGrp="1"/>
          </p:cNvSpPr>
          <p:nvPr>
            <p:ph type="body" sz="quarter" idx="3"/>
          </p:nvPr>
        </p:nvSpPr>
        <p:spPr>
          <a:xfrm>
            <a:off x="929641" y="3373754"/>
            <a:ext cx="7437120" cy="2760346"/>
          </a:xfrm>
          <a:prstGeom prst="rect">
            <a:avLst/>
          </a:prstGeom>
        </p:spPr>
        <p:txBody>
          <a:bodyPr vert="horz" lIns="92830" tIns="46415" rIns="92830" bIns="46415"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6658664"/>
            <a:ext cx="4028440" cy="351736"/>
          </a:xfrm>
          <a:prstGeom prst="rect">
            <a:avLst/>
          </a:prstGeom>
        </p:spPr>
        <p:txBody>
          <a:bodyPr vert="horz" lIns="92830" tIns="46415" rIns="92830" bIns="46415" rtlCol="0" anchor="b"/>
          <a:lstStyle>
            <a:lvl1pPr algn="l">
              <a:defRPr sz="1200"/>
            </a:lvl1pPr>
          </a:lstStyle>
          <a:p>
            <a:endParaRPr lang="en-CA"/>
          </a:p>
        </p:txBody>
      </p:sp>
      <p:sp>
        <p:nvSpPr>
          <p:cNvPr id="7" name="Slide Number Placeholder 6"/>
          <p:cNvSpPr>
            <a:spLocks noGrp="1"/>
          </p:cNvSpPr>
          <p:nvPr>
            <p:ph type="sldNum" sz="quarter" idx="5"/>
          </p:nvPr>
        </p:nvSpPr>
        <p:spPr>
          <a:xfrm>
            <a:off x="5265810" y="6658664"/>
            <a:ext cx="4028440" cy="351736"/>
          </a:xfrm>
          <a:prstGeom prst="rect">
            <a:avLst/>
          </a:prstGeom>
        </p:spPr>
        <p:txBody>
          <a:bodyPr vert="horz" lIns="92830" tIns="46415" rIns="92830" bIns="46415" rtlCol="0" anchor="b"/>
          <a:lstStyle>
            <a:lvl1pPr algn="r">
              <a:defRPr sz="1200"/>
            </a:lvl1pPr>
          </a:lstStyle>
          <a:p>
            <a:fld id="{6048E7F8-B21C-4F5E-8C0F-80D1A1840D6F}" type="slidenum">
              <a:rPr lang="en-CA" smtClean="0"/>
              <a:t>‹#›</a:t>
            </a:fld>
            <a:endParaRPr lang="en-CA"/>
          </a:p>
        </p:txBody>
      </p:sp>
    </p:spTree>
    <p:extLst>
      <p:ext uri="{BB962C8B-B14F-4D97-AF65-F5344CB8AC3E}">
        <p14:creationId xmlns:p14="http://schemas.microsoft.com/office/powerpoint/2010/main" val="3193567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baseline="0" dirty="0" smtClean="0"/>
              <a:t>GIS analyst with the CWS – Canadian counterpart to USFWS. We are the federal agency responsible for migratory birds, species at risk and their habitats.</a:t>
            </a:r>
          </a:p>
          <a:p>
            <a:pPr marL="174056" indent="-174056">
              <a:buFontTx/>
              <a:buChar char="-"/>
            </a:pPr>
            <a:r>
              <a:rPr lang="en-US" baseline="0" dirty="0" smtClean="0"/>
              <a:t>I’m also a student in Penn State’s MGIS program here to present my capstone project.</a:t>
            </a:r>
            <a:endParaRPr lang="en-CA" dirty="0"/>
          </a:p>
        </p:txBody>
      </p:sp>
      <p:sp>
        <p:nvSpPr>
          <p:cNvPr id="4" name="Slide Number Placeholder 3"/>
          <p:cNvSpPr>
            <a:spLocks noGrp="1"/>
          </p:cNvSpPr>
          <p:nvPr>
            <p:ph type="sldNum" sz="quarter" idx="10"/>
          </p:nvPr>
        </p:nvSpPr>
        <p:spPr/>
        <p:txBody>
          <a:bodyPr/>
          <a:lstStyle/>
          <a:p>
            <a:fld id="{6048E7F8-B21C-4F5E-8C0F-80D1A1840D6F}" type="slidenum">
              <a:rPr lang="en-CA" smtClean="0"/>
              <a:t>1</a:t>
            </a:fld>
            <a:endParaRPr lang="en-CA"/>
          </a:p>
        </p:txBody>
      </p:sp>
    </p:spTree>
    <p:extLst>
      <p:ext uri="{BB962C8B-B14F-4D97-AF65-F5344CB8AC3E}">
        <p14:creationId xmlns:p14="http://schemas.microsoft.com/office/powerpoint/2010/main" val="1858653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the capstone project I focused on a Random forest model – briefly, it’s a machine learning method that takes a random subset of your data, splits it along a decision tree into finer and finer branches with each split on a node based on a variable selected from within a random subset of candidates so that the variance between the branches is maximized. And this is repeated over and over again to create an ensemble or a forest of trees from which the final model that best explains the data is selected.</a:t>
            </a:r>
          </a:p>
          <a:p>
            <a:endParaRPr lang="en-US" baseline="0" dirty="0" smtClean="0"/>
          </a:p>
          <a:p>
            <a:r>
              <a:rPr lang="en-US" baseline="0" dirty="0" smtClean="0"/>
              <a:t>I went with this approach not just because all the cool kids are doing it but for its predictive power and accuracy which is well established. It’s also intuitive—a decision tree is like an identification key, and flexible – it can handle categorical and continuous data and isn’t dependent upon any particular distribution. My frequency counts aggregated to that 400m grid cell followed a zero-inflated, negative binomial distribution – which is typical of ecological count data but did limit regression-based approaches. And due to random variable selection and bagging (or bootstrapped aggregation) it doesn’t </a:t>
            </a:r>
            <a:r>
              <a:rPr lang="en-US" baseline="0" dirty="0" err="1" smtClean="0"/>
              <a:t>overfit</a:t>
            </a:r>
            <a:r>
              <a:rPr lang="en-US" baseline="0" dirty="0" smtClean="0"/>
              <a:t> the model.</a:t>
            </a:r>
          </a:p>
          <a:p>
            <a:endParaRPr lang="en-US" dirty="0" smtClean="0"/>
          </a:p>
          <a:p>
            <a:r>
              <a:rPr lang="en-US" dirty="0" smtClean="0"/>
              <a:t>There are a number of packages and programs out there but I went with the R party</a:t>
            </a:r>
            <a:r>
              <a:rPr lang="en-US" baseline="0" dirty="0" smtClean="0"/>
              <a:t> package and specifically, the </a:t>
            </a:r>
            <a:r>
              <a:rPr lang="en-US" dirty="0" err="1" smtClean="0"/>
              <a:t>cforest</a:t>
            </a:r>
            <a:r>
              <a:rPr lang="en-US" baseline="0" dirty="0" smtClean="0"/>
              <a:t> function. It’s open-source and “unbiased” does not </a:t>
            </a:r>
            <a:r>
              <a:rPr lang="en-US" baseline="0" dirty="0" err="1" smtClean="0"/>
              <a:t>favour</a:t>
            </a:r>
            <a:r>
              <a:rPr lang="en-US" baseline="0" dirty="0" smtClean="0"/>
              <a:t> continuous data or categorical data with many classifications unlike </a:t>
            </a:r>
            <a:r>
              <a:rPr lang="en-US" baseline="0" dirty="0" err="1" smtClean="0"/>
              <a:t>Brieman’s</a:t>
            </a:r>
            <a:r>
              <a:rPr lang="en-US" baseline="0" dirty="0" smtClean="0"/>
              <a:t> proprietary Salter Systems software. But of course there’s a trade-off and it’s very processor-intensive.</a:t>
            </a:r>
            <a:endParaRPr lang="en-US" dirty="0" smtClean="0"/>
          </a:p>
          <a:p>
            <a:endParaRPr lang="en-US" dirty="0" smtClean="0"/>
          </a:p>
          <a:p>
            <a:r>
              <a:rPr lang="en-US" dirty="0" smtClean="0"/>
              <a:t>When I first started</a:t>
            </a:r>
            <a:r>
              <a:rPr lang="en-US" baseline="0" dirty="0" smtClean="0"/>
              <a:t> out, armed w</a:t>
            </a:r>
            <a:r>
              <a:rPr lang="en-US" dirty="0" smtClean="0"/>
              <a:t>ith naïve enthusiasm,</a:t>
            </a:r>
            <a:r>
              <a:rPr lang="en-US" baseline="0" dirty="0" smtClean="0"/>
              <a:t> I </a:t>
            </a:r>
            <a:r>
              <a:rPr lang="en-US" dirty="0" smtClean="0"/>
              <a:t>threw</a:t>
            </a:r>
            <a:r>
              <a:rPr lang="en-US" baseline="0" dirty="0" smtClean="0"/>
              <a:t> everything that I had at it—all of my data. I clicked ‘enter’ and waited excitedly for the results. But my wait lasted for hours which turned into days and into a week and a week and half without any results before I finally escaped the grip of the sunken cost fallacy and killed it. There was definitely a lot more data processing and work I did to narrow the variable selection that involved addressing correlations and </a:t>
            </a:r>
            <a:r>
              <a:rPr lang="en-US" baseline="0" dirty="0" err="1" smtClean="0"/>
              <a:t>multicollinearity</a:t>
            </a:r>
            <a:r>
              <a:rPr lang="en-US" baseline="0" dirty="0" smtClean="0"/>
              <a:t>, eliminating near-zero variance candidates, identifying imbalanced classes, creating indices to get around collinearity…and so on.</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10</a:t>
            </a:fld>
            <a:endParaRPr lang="en-CA">
              <a:solidFill>
                <a:prstClr val="black"/>
              </a:solidFill>
              <a:latin typeface="Calibri" panose="020F0502020204030204"/>
            </a:endParaRPr>
          </a:p>
        </p:txBody>
      </p:sp>
    </p:spTree>
    <p:extLst>
      <p:ext uri="{BB962C8B-B14F-4D97-AF65-F5344CB8AC3E}">
        <p14:creationId xmlns:p14="http://schemas.microsoft.com/office/powerpoint/2010/main" val="3306411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share the results I would like to quickly</a:t>
            </a:r>
            <a:r>
              <a:rPr lang="en-US" baseline="0" dirty="0" smtClean="0"/>
              <a:t> highlight tools and technologies I used and found useful. </a:t>
            </a:r>
            <a:r>
              <a:rPr lang="en-US" dirty="0" smtClean="0"/>
              <a:t>For data exploration and visualization, I use ArcGIS Desktop</a:t>
            </a:r>
            <a:r>
              <a:rPr lang="en-US" baseline="0" dirty="0" smtClean="0"/>
              <a:t> daily and am familiar with the interface </a:t>
            </a:r>
            <a:r>
              <a:rPr lang="en-US" dirty="0" smtClean="0"/>
              <a:t>but Pro was new to me and I took advantage of the newer </a:t>
            </a:r>
            <a:r>
              <a:rPr lang="en-US" baseline="0" dirty="0" smtClean="0"/>
              <a:t>Forest-based Classification and Regression tool –from which I do have some comparative outputs. I also explored Hot Spot, Exploratory Regression, and Ordinary Least Squares these were all useful for playing with the data at different scales.</a:t>
            </a:r>
          </a:p>
          <a:p>
            <a:endParaRPr lang="en-US" baseline="0" dirty="0" smtClean="0"/>
          </a:p>
          <a:p>
            <a:r>
              <a:rPr lang="en-US" baseline="0" dirty="0" smtClean="0"/>
              <a:t>For data wrangling and processing, I used Python and R extensively. ArcGIS is great for what it is – a full-featured platform with all the bells and whistles, but when it came to manipulating these large datasets the GUI interface was super clunky and </a:t>
            </a:r>
            <a:r>
              <a:rPr lang="en-US" baseline="0" dirty="0" err="1" smtClean="0"/>
              <a:t>glitchy</a:t>
            </a:r>
            <a:r>
              <a:rPr lang="en-US" baseline="0" dirty="0" smtClean="0"/>
              <a:t>. I prefer a light-weight modular scripting approach.</a:t>
            </a:r>
          </a:p>
          <a:p>
            <a:endParaRPr lang="en-US" baseline="0" dirty="0" smtClean="0"/>
          </a:p>
          <a:p>
            <a:r>
              <a:rPr lang="en-US" baseline="0" dirty="0" smtClean="0"/>
              <a:t>In R, I belatedly discovered the ‘caret’ package which is designed specifically for data science, has functions for each step of the modeling process from data prep to </a:t>
            </a:r>
            <a:r>
              <a:rPr lang="en-US" baseline="0" smtClean="0"/>
              <a:t>model evaluation</a:t>
            </a:r>
            <a:r>
              <a:rPr lang="en-US" baseline="0" dirty="0" smtClean="0"/>
              <a:t>– if I’d known of it earlier it would have saved me from spending as much time as I did on </a:t>
            </a:r>
            <a:r>
              <a:rPr lang="en-US" baseline="0" dirty="0" err="1" smtClean="0"/>
              <a:t>Stackoverflow</a:t>
            </a:r>
            <a:r>
              <a:rPr lang="en-US" baseline="0" dirty="0" smtClean="0"/>
              <a:t>.</a:t>
            </a:r>
          </a:p>
          <a:p>
            <a:endParaRPr lang="en-US" baseline="0" dirty="0" smtClean="0"/>
          </a:p>
          <a:p>
            <a:r>
              <a:rPr lang="en-US" baseline="0" dirty="0" smtClean="0"/>
              <a:t>I love Python and the Script Toolbox was a great container for repeated tasks. I like to automate wherever possible – not to imply that I’m lazy but if I can make my computer work on my behalf, I’m all over it. </a:t>
            </a:r>
          </a:p>
          <a:p>
            <a:endParaRPr lang="en-US" baseline="0" dirty="0" smtClean="0"/>
          </a:p>
          <a:p>
            <a:r>
              <a:rPr lang="en-US" baseline="0" dirty="0" err="1" smtClean="0"/>
              <a:t>Jupyter</a:t>
            </a:r>
            <a:r>
              <a:rPr lang="en-US" baseline="0" dirty="0" smtClean="0"/>
              <a:t> notebook was super useful for sharing and documenting code snippets and workflows. The interactive </a:t>
            </a:r>
            <a:r>
              <a:rPr lang="en-US" baseline="0" dirty="0" err="1" smtClean="0"/>
              <a:t>Jupyter</a:t>
            </a:r>
            <a:r>
              <a:rPr lang="en-US" baseline="0" dirty="0" smtClean="0"/>
              <a:t> notebook is a web-based application that allows you to combine text, equations, images, and live code all in one. If there’s time at the end I can share this live link with you to a copy I have on </a:t>
            </a:r>
            <a:r>
              <a:rPr lang="en-US" baseline="0" dirty="0" err="1" smtClean="0"/>
              <a:t>Github</a:t>
            </a:r>
            <a:r>
              <a:rPr lang="en-US" baseline="0" dirty="0" smtClean="0"/>
              <a:t>. </a:t>
            </a:r>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11</a:t>
            </a:fld>
            <a:endParaRPr lang="en-CA">
              <a:solidFill>
                <a:prstClr val="black"/>
              </a:solidFill>
              <a:latin typeface="Calibri" panose="020F0502020204030204"/>
            </a:endParaRPr>
          </a:p>
        </p:txBody>
      </p:sp>
    </p:spTree>
    <p:extLst>
      <p:ext uri="{BB962C8B-B14F-4D97-AF65-F5344CB8AC3E}">
        <p14:creationId xmlns:p14="http://schemas.microsoft.com/office/powerpoint/2010/main" val="3254961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peek at the results. I created models for the top 10 most common species as well as five groups based on </a:t>
            </a:r>
            <a:r>
              <a:rPr lang="en-US" baseline="0" dirty="0" smtClean="0"/>
              <a:t>life history traits. </a:t>
            </a:r>
            <a:r>
              <a:rPr lang="en-US" baseline="0" dirty="0" smtClean="0"/>
              <a:t>This is a map for Bufflehead in the Cariboo Basin </a:t>
            </a:r>
            <a:r>
              <a:rPr lang="en-US" baseline="0" dirty="0" err="1" smtClean="0"/>
              <a:t>ecosection</a:t>
            </a:r>
            <a:r>
              <a:rPr lang="en-US" baseline="0" dirty="0" smtClean="0"/>
              <a:t> with low to high densities mapped from blue to red. And the results of the top 5 variable importance measures confirm Stuart </a:t>
            </a:r>
            <a:r>
              <a:rPr lang="en-US" baseline="0" dirty="0" err="1" smtClean="0"/>
              <a:t>Pimm’s</a:t>
            </a:r>
            <a:r>
              <a:rPr lang="en-US" baseline="0" dirty="0" smtClean="0"/>
              <a:t> keen observation that “Ducks like water”. </a:t>
            </a:r>
          </a:p>
          <a:p>
            <a:endParaRPr lang="en-US" baseline="0" dirty="0" smtClean="0"/>
          </a:p>
          <a:p>
            <a:r>
              <a:rPr lang="en-US" baseline="0" dirty="0" smtClean="0"/>
              <a:t>The </a:t>
            </a:r>
            <a:r>
              <a:rPr lang="en-US" baseline="0" dirty="0" err="1" smtClean="0"/>
              <a:t>rsquared</a:t>
            </a:r>
            <a:r>
              <a:rPr lang="en-US" baseline="0" dirty="0" smtClean="0"/>
              <a:t> for this particular model was 0.23 which was about the average performance of the models I generated and for an ecological study isn’t bad. </a:t>
            </a:r>
          </a:p>
          <a:p>
            <a:endParaRPr lang="en-US" baseline="0" dirty="0" smtClean="0"/>
          </a:p>
          <a:p>
            <a:r>
              <a:rPr lang="en-US" baseline="0" dirty="0" smtClean="0"/>
              <a:t>So next steps, first I need to write this all up and graduate (fingers crossed) but I will soon be working with colleagues to fine-tune the model parameters with improved data inputs Hopefully, I’ve made this look easy, it’s actually been a very challenging project. But I now have the reward in sight and that will be to see the models operationalized and sitting in a newly expanded conservation toolkit. </a:t>
            </a:r>
          </a:p>
          <a:p>
            <a:endParaRPr lang="en-US" baseline="0" dirty="0" smtClean="0"/>
          </a:p>
          <a:p>
            <a:r>
              <a:rPr lang="en-US" baseline="0" dirty="0" smtClean="0"/>
              <a:t>Thank you very much. </a:t>
            </a:r>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12</a:t>
            </a:fld>
            <a:endParaRPr lang="en-CA">
              <a:solidFill>
                <a:prstClr val="black"/>
              </a:solidFill>
              <a:latin typeface="Calibri" panose="020F0502020204030204"/>
            </a:endParaRPr>
          </a:p>
        </p:txBody>
      </p:sp>
    </p:spTree>
    <p:extLst>
      <p:ext uri="{BB962C8B-B14F-4D97-AF65-F5344CB8AC3E}">
        <p14:creationId xmlns:p14="http://schemas.microsoft.com/office/powerpoint/2010/main" val="2546543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048E7F8-B21C-4F5E-8C0F-80D1A1840D6F}" type="slidenum">
              <a:rPr lang="en-CA" smtClean="0"/>
              <a:t>13</a:t>
            </a:fld>
            <a:endParaRPr lang="en-CA"/>
          </a:p>
        </p:txBody>
      </p:sp>
    </p:spTree>
    <p:extLst>
      <p:ext uri="{BB962C8B-B14F-4D97-AF65-F5344CB8AC3E}">
        <p14:creationId xmlns:p14="http://schemas.microsoft.com/office/powerpoint/2010/main" val="590005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a:t>
            </a:r>
            <a:r>
              <a:rPr lang="en-US" baseline="0" dirty="0" smtClean="0"/>
              <a:t> o</a:t>
            </a:r>
            <a:r>
              <a:rPr lang="en-US" dirty="0" smtClean="0"/>
              <a:t>nly if you’ve rushed through the presentation and  have time.</a:t>
            </a:r>
          </a:p>
          <a:p>
            <a:endParaRPr lang="en-US" dirty="0" smtClean="0"/>
          </a:p>
          <a:p>
            <a:r>
              <a:rPr lang="en-US" dirty="0" smtClean="0"/>
              <a:t>The Nigerian writer</a:t>
            </a:r>
            <a:r>
              <a:rPr lang="en-US" baseline="0" dirty="0" smtClean="0"/>
              <a:t> </a:t>
            </a:r>
            <a:r>
              <a:rPr lang="en-US" baseline="0" dirty="0" err="1" smtClean="0"/>
              <a:t>Chimamanda</a:t>
            </a:r>
            <a:r>
              <a:rPr lang="en-US" baseline="0" dirty="0" smtClean="0"/>
              <a:t> </a:t>
            </a:r>
            <a:r>
              <a:rPr lang="en-US" baseline="0" dirty="0" err="1" smtClean="0"/>
              <a:t>Ngozi</a:t>
            </a:r>
            <a:r>
              <a:rPr lang="en-US" baseline="0" dirty="0" smtClean="0"/>
              <a:t> </a:t>
            </a:r>
            <a:r>
              <a:rPr lang="en-US" baseline="0" dirty="0" err="1" smtClean="0"/>
              <a:t>Adichie</a:t>
            </a:r>
            <a:r>
              <a:rPr lang="en-US" baseline="0" dirty="0" smtClean="0"/>
              <a:t> was referring to racial stereotypes when she shared the observation that “the problem with stereotypes is not that they are untrue, but that they are incomplete.”</a:t>
            </a:r>
          </a:p>
          <a:p>
            <a:endParaRPr lang="en-US" baseline="0" dirty="0" smtClean="0"/>
          </a:p>
          <a:p>
            <a:r>
              <a:rPr lang="en-US" baseline="0" dirty="0" smtClean="0"/>
              <a:t>I want to keep this in mind when it comes to model interpretation. A model is really just a single story, and I’m conscious of their limitations. To think that we can reduce the complexity of wetland and waterfowl ecology to a formula however complex is totally unrealistic. That said it doesn’t mean models are untrue.</a:t>
            </a:r>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14</a:t>
            </a:fld>
            <a:endParaRPr lang="en-CA">
              <a:solidFill>
                <a:prstClr val="black"/>
              </a:solidFill>
              <a:latin typeface="Calibri" panose="020F0502020204030204"/>
            </a:endParaRPr>
          </a:p>
        </p:txBody>
      </p:sp>
    </p:spTree>
    <p:extLst>
      <p:ext uri="{BB962C8B-B14F-4D97-AF65-F5344CB8AC3E}">
        <p14:creationId xmlns:p14="http://schemas.microsoft.com/office/powerpoint/2010/main" val="157366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dirty="0" smtClean="0"/>
              <a:t>Those</a:t>
            </a:r>
            <a:r>
              <a:rPr lang="en-US" baseline="0" dirty="0" smtClean="0"/>
              <a:t> of you</a:t>
            </a:r>
            <a:r>
              <a:rPr lang="en-US" dirty="0" smtClean="0"/>
              <a:t> in the bird world</a:t>
            </a:r>
            <a:r>
              <a:rPr lang="en-US" baseline="0" dirty="0" smtClean="0"/>
              <a:t> will </a:t>
            </a:r>
            <a:r>
              <a:rPr lang="en-US" dirty="0" smtClean="0"/>
              <a:t>likely be familiar</a:t>
            </a:r>
            <a:r>
              <a:rPr lang="en-US" baseline="0" dirty="0" smtClean="0"/>
              <a:t> with </a:t>
            </a:r>
            <a:r>
              <a:rPr lang="en-US" dirty="0" smtClean="0"/>
              <a:t>WBPHS</a:t>
            </a:r>
            <a:r>
              <a:rPr lang="en-US" baseline="0" dirty="0" smtClean="0"/>
              <a:t> also known as the May surveys (thankfully less of a mouthful). It has been described as “arguably the largest and best-designed population survey in the world”, continental in scale, and has been conducted on a continuous annual basis since 1955 and cited by hundreds of research publications since.</a:t>
            </a:r>
          </a:p>
          <a:p>
            <a:pPr marL="174056" indent="-174056">
              <a:buFontTx/>
              <a:buChar char="-"/>
            </a:pPr>
            <a:r>
              <a:rPr lang="en-US" baseline="0" dirty="0" smtClean="0"/>
              <a:t>These aerial surveys monitor bird populations and their habitats which feed into annual status reports.</a:t>
            </a:r>
          </a:p>
          <a:p>
            <a:pPr marL="174056" indent="-174056">
              <a:buFontTx/>
              <a:buChar char="-"/>
            </a:pPr>
            <a:r>
              <a:rPr lang="en-US" baseline="0" dirty="0" smtClean="0"/>
              <a:t>Those familiar with Canadian geography will note that BC is not within the Traditional Survey Area displayed in the map here. And this is because the BC extension didn’t begin in earnest until 2016.</a:t>
            </a:r>
          </a:p>
        </p:txBody>
      </p:sp>
      <p:sp>
        <p:nvSpPr>
          <p:cNvPr id="4" name="Slide Number Placeholder 3"/>
          <p:cNvSpPr>
            <a:spLocks noGrp="1"/>
          </p:cNvSpPr>
          <p:nvPr>
            <p:ph type="sldNum" sz="quarter" idx="10"/>
          </p:nvPr>
        </p:nvSpPr>
        <p:spPr/>
        <p:txBody>
          <a:bodyPr/>
          <a:lstStyle/>
          <a:p>
            <a:fld id="{6048E7F8-B21C-4F5E-8C0F-80D1A1840D6F}" type="slidenum">
              <a:rPr lang="en-CA" smtClean="0"/>
              <a:t>2</a:t>
            </a:fld>
            <a:endParaRPr lang="en-CA"/>
          </a:p>
        </p:txBody>
      </p:sp>
    </p:spTree>
    <p:extLst>
      <p:ext uri="{BB962C8B-B14F-4D97-AF65-F5344CB8AC3E}">
        <p14:creationId xmlns:p14="http://schemas.microsoft.com/office/powerpoint/2010/main" val="844323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defTabSz="928299">
              <a:buFontTx/>
              <a:buChar char="-"/>
            </a:pPr>
            <a:r>
              <a:rPr lang="en-US" dirty="0" smtClean="0"/>
              <a:t>In 2014, we wer</a:t>
            </a:r>
            <a:r>
              <a:rPr lang="en-US" baseline="0" dirty="0" smtClean="0"/>
              <a:t>e excited to see Canada’s first national scale waterfowl species distribution model published. But it was based on the Traditional Survey area, and as the authors noted, performed poorly when extrapolated to ‘out-of-sample’ areas.</a:t>
            </a:r>
          </a:p>
          <a:p>
            <a:pPr marL="174056" indent="-174056">
              <a:buFontTx/>
              <a:buChar char="-"/>
            </a:pPr>
            <a:r>
              <a:rPr lang="en-US" baseline="0" dirty="0" smtClean="0"/>
              <a:t>The BC data wasn’t included not just because of the temporal mismatch but also because the BC surveys follow a significantly different methodology. </a:t>
            </a:r>
          </a:p>
        </p:txBody>
      </p:sp>
      <p:sp>
        <p:nvSpPr>
          <p:cNvPr id="4" name="Slide Number Placeholder 3"/>
          <p:cNvSpPr>
            <a:spLocks noGrp="1"/>
          </p:cNvSpPr>
          <p:nvPr>
            <p:ph type="sldNum" sz="quarter" idx="10"/>
          </p:nvPr>
        </p:nvSpPr>
        <p:spPr/>
        <p:txBody>
          <a:bodyPr/>
          <a:lstStyle/>
          <a:p>
            <a:fld id="{6048E7F8-B21C-4F5E-8C0F-80D1A1840D6F}" type="slidenum">
              <a:rPr lang="en-CA" smtClean="0"/>
              <a:t>3</a:t>
            </a:fld>
            <a:endParaRPr lang="en-CA"/>
          </a:p>
        </p:txBody>
      </p:sp>
    </p:spTree>
    <p:extLst>
      <p:ext uri="{BB962C8B-B14F-4D97-AF65-F5344CB8AC3E}">
        <p14:creationId xmlns:p14="http://schemas.microsoft.com/office/powerpoint/2010/main" val="264509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baseline="0" dirty="0" smtClean="0"/>
              <a:t>So my project objective was to fill this gap and develop predictive models for waterfowl in BC.  Ultimately to inform conservation planning and support the management of waterfowl and wetlands and additionally, with recent Open Data Initiatives there’s been a shift in government to recognize data as a strategic asset and manage data as a public good. This has been pushing the creation of value-added, interpreted data products and I wanted to put policy in action by leveraging BC’s May surveys dataset to create tools that highlight the power and utility of GIS as I did so.</a:t>
            </a:r>
          </a:p>
        </p:txBody>
      </p:sp>
      <p:sp>
        <p:nvSpPr>
          <p:cNvPr id="4" name="Slide Number Placeholder 3"/>
          <p:cNvSpPr>
            <a:spLocks noGrp="1"/>
          </p:cNvSpPr>
          <p:nvPr>
            <p:ph type="sldNum" sz="quarter" idx="10"/>
          </p:nvPr>
        </p:nvSpPr>
        <p:spPr/>
        <p:txBody>
          <a:bodyPr/>
          <a:lstStyle/>
          <a:p>
            <a:fld id="{6048E7F8-B21C-4F5E-8C0F-80D1A1840D6F}" type="slidenum">
              <a:rPr lang="en-CA" smtClean="0"/>
              <a:t>4</a:t>
            </a:fld>
            <a:endParaRPr lang="en-CA"/>
          </a:p>
        </p:txBody>
      </p:sp>
    </p:spTree>
    <p:extLst>
      <p:ext uri="{BB962C8B-B14F-4D97-AF65-F5344CB8AC3E}">
        <p14:creationId xmlns:p14="http://schemas.microsoft.com/office/powerpoint/2010/main" val="3439610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CA" dirty="0" smtClean="0"/>
              <a:t>The survey</a:t>
            </a:r>
            <a:r>
              <a:rPr lang="en-CA" baseline="0" dirty="0" smtClean="0"/>
              <a:t> area captures the</a:t>
            </a:r>
            <a:r>
              <a:rPr lang="en-CA" dirty="0" smtClean="0"/>
              <a:t> prime </a:t>
            </a:r>
            <a:r>
              <a:rPr lang="en-CA" baseline="0" dirty="0" smtClean="0"/>
              <a:t>waterfowl habitat in BC which lies in the Central Interior. It doesn’t represent significant core habitat like the Prairie Pothole Region, but could rise in importance with the expected climate-related drying of wetlands in the PPR.</a:t>
            </a:r>
          </a:p>
          <a:p>
            <a:pPr marL="174056" indent="-174056">
              <a:buFontTx/>
              <a:buChar char="-"/>
            </a:pPr>
            <a:r>
              <a:rPr lang="en-US" dirty="0" smtClean="0"/>
              <a:t>Mid-elevation plateau mostly between 800-1200m lying between the Coast Mountains and the Rockies</a:t>
            </a:r>
          </a:p>
          <a:p>
            <a:pPr marL="174056" indent="-174056" defTabSz="928299">
              <a:buFontTx/>
              <a:buChar char="-"/>
              <a:defRPr/>
            </a:pPr>
            <a:r>
              <a:rPr lang="en-US" dirty="0" smtClean="0"/>
              <a:t>Main industries are forestry, mining and agriculture</a:t>
            </a:r>
            <a:endParaRPr lang="en-CA" dirty="0" smtClean="0"/>
          </a:p>
          <a:p>
            <a:pPr marL="174056" indent="-174056">
              <a:buFontTx/>
              <a:buChar char="-"/>
            </a:pPr>
            <a:r>
              <a:rPr lang="en-CA" dirty="0" smtClean="0"/>
              <a:t>Area</a:t>
            </a:r>
            <a:r>
              <a:rPr lang="en-CA" baseline="0" dirty="0" smtClean="0"/>
              <a:t> surveyed is almost 11 million hectares roughly the size of </a:t>
            </a:r>
            <a:r>
              <a:rPr lang="en-CA" dirty="0" smtClean="0"/>
              <a:t> ~ Virginia or Tennessee or the country of Iceland if that translates better for you</a:t>
            </a:r>
          </a:p>
          <a:p>
            <a:endParaRPr lang="en-CA" dirty="0" smtClean="0"/>
          </a:p>
          <a:p>
            <a:pPr marL="174056" indent="-174056">
              <a:buFontTx/>
              <a:buChar char="-"/>
            </a:pPr>
            <a:endParaRPr lang="en-CA" baseline="0" dirty="0" smtClean="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5</a:t>
            </a:fld>
            <a:endParaRPr lang="en-CA">
              <a:solidFill>
                <a:prstClr val="black"/>
              </a:solidFill>
              <a:latin typeface="Calibri" panose="020F0502020204030204"/>
            </a:endParaRPr>
          </a:p>
        </p:txBody>
      </p:sp>
    </p:spTree>
    <p:extLst>
      <p:ext uri="{BB962C8B-B14F-4D97-AF65-F5344CB8AC3E}">
        <p14:creationId xmlns:p14="http://schemas.microsoft.com/office/powerpoint/2010/main" val="1590797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baseline="0" dirty="0" smtClean="0"/>
              <a:t>Zooming in on to the study area, the surveys are conducted by helicopter along 400m wide strip transects, running E-W, and spaced 10 miles apart</a:t>
            </a:r>
          </a:p>
          <a:p>
            <a:pPr marL="174056" indent="-174056">
              <a:buFontTx/>
              <a:buChar char="-"/>
            </a:pPr>
            <a:r>
              <a:rPr lang="en-US" baseline="0" dirty="0" smtClean="0"/>
              <a:t>Designed to span 8 </a:t>
            </a:r>
            <a:r>
              <a:rPr lang="en-US" dirty="0" err="1" smtClean="0"/>
              <a:t>Ecosections</a:t>
            </a:r>
            <a:r>
              <a:rPr lang="en-US" dirty="0" smtClean="0"/>
              <a:t> which are areas of similar climate,</a:t>
            </a:r>
            <a:r>
              <a:rPr lang="en-US" baseline="0" dirty="0" smtClean="0"/>
              <a:t> topography, hydrology, wildlife potential </a:t>
            </a:r>
            <a:r>
              <a:rPr lang="en-US" baseline="0" dirty="0" smtClean="0">
                <a:sym typeface="Symbol" panose="05050102010706020507" pitchFamily="18" charset="2"/>
              </a:rPr>
              <a:t> Level IV Ecoregion Classification system of North America</a:t>
            </a:r>
          </a:p>
          <a:p>
            <a:pPr marL="174056" indent="-174056">
              <a:buFontTx/>
              <a:buChar char="-"/>
            </a:pPr>
            <a:r>
              <a:rPr lang="en-US" baseline="0" dirty="0" smtClean="0">
                <a:sym typeface="Symbol" panose="05050102010706020507" pitchFamily="18" charset="2"/>
              </a:rPr>
              <a:t>The time slice I’m looking at is between 2007-17</a:t>
            </a:r>
          </a:p>
          <a:p>
            <a:pPr marL="174056" indent="-174056">
              <a:buFontTx/>
              <a:buChar char="-"/>
            </a:pPr>
            <a:r>
              <a:rPr lang="en-US" baseline="0" dirty="0" smtClean="0">
                <a:sym typeface="Symbol" panose="05050102010706020507" pitchFamily="18" charset="2"/>
              </a:rPr>
              <a:t>And the dataset consists of over 30,000 records capturing 27 distinct waterfowl species</a:t>
            </a:r>
          </a:p>
          <a:p>
            <a:pPr marL="174056" indent="-174056">
              <a:buFontTx/>
              <a:buChar char="-"/>
            </a:pPr>
            <a:r>
              <a:rPr lang="en-US" baseline="0" dirty="0" smtClean="0">
                <a:sym typeface="Symbol" panose="05050102010706020507" pitchFamily="18" charset="2"/>
              </a:rPr>
              <a:t>Mobile GIS is used for navigation and point associated voice recordings. </a:t>
            </a:r>
          </a:p>
          <a:p>
            <a:pPr marL="174056" indent="-174056">
              <a:buFontTx/>
              <a:buChar char="-"/>
            </a:pPr>
            <a:endParaRPr lang="en-CA" baseline="0" dirty="0" smtClean="0">
              <a:sym typeface="Symbol" panose="05050102010706020507" pitchFamily="18" charset="2"/>
            </a:endParaRPr>
          </a:p>
          <a:p>
            <a:pPr marL="174056" indent="-174056">
              <a:buFontTx/>
              <a:buChar char="-"/>
            </a:pPr>
            <a:r>
              <a:rPr lang="en-US" baseline="0" dirty="0" smtClean="0">
                <a:sym typeface="Symbol" panose="05050102010706020507" pitchFamily="18" charset="2"/>
              </a:rPr>
              <a:t>~ $80,000 to conduct the survey each year - generously funded by USFWS and conducted in partnership with Ducks Unlimited</a:t>
            </a:r>
          </a:p>
          <a:p>
            <a:pPr marL="174056" indent="-174056">
              <a:buFontTx/>
              <a:buChar char="-"/>
            </a:pPr>
            <a:r>
              <a:rPr lang="en-US" baseline="0" dirty="0" smtClean="0">
                <a:sym typeface="Symbol" panose="05050102010706020507" pitchFamily="18" charset="2"/>
              </a:rPr>
              <a:t>So after consolidating 11 years of data we’re looking at a Million-dollar dataset</a:t>
            </a:r>
          </a:p>
          <a:p>
            <a:pPr marL="174056" indent="-174056">
              <a:buFontTx/>
              <a:buChar char="-"/>
            </a:pPr>
            <a:r>
              <a:rPr lang="en-US" baseline="0" dirty="0" smtClean="0">
                <a:sym typeface="Symbol" panose="05050102010706020507" pitchFamily="18" charset="2"/>
              </a:rPr>
              <a:t>To go back to my point about leveraging data as a strategic asset, these surveys have already met their reporting requirements, the costs for producing the data have already been covered, and their value increases as the dataset grows. Generating these species habitat models increases the rate of return on this investment for public good.</a:t>
            </a:r>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6</a:t>
            </a:fld>
            <a:endParaRPr lang="en-CA">
              <a:solidFill>
                <a:prstClr val="black"/>
              </a:solidFill>
              <a:latin typeface="Calibri" panose="020F0502020204030204"/>
            </a:endParaRPr>
          </a:p>
        </p:txBody>
      </p:sp>
    </p:spTree>
    <p:extLst>
      <p:ext uri="{BB962C8B-B14F-4D97-AF65-F5344CB8AC3E}">
        <p14:creationId xmlns:p14="http://schemas.microsoft.com/office/powerpoint/2010/main" val="342017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Tx/>
              <a:buChar char="-"/>
            </a:pPr>
            <a:r>
              <a:rPr lang="en-US" dirty="0" smtClean="0"/>
              <a:t>With these</a:t>
            </a:r>
            <a:r>
              <a:rPr lang="en-US" baseline="0" dirty="0" smtClean="0"/>
              <a:t> two plots I want to provide a very general overview of the total indicated breeding population trends and highlight the variability that exists by </a:t>
            </a:r>
            <a:r>
              <a:rPr lang="en-US" baseline="0" dirty="0" err="1" smtClean="0"/>
              <a:t>ecosection</a:t>
            </a:r>
            <a:r>
              <a:rPr lang="en-US" baseline="0" dirty="0" smtClean="0"/>
              <a:t>, year and species that the environmental predictors could help explain on a finer scale through distribution models. </a:t>
            </a:r>
          </a:p>
          <a:p>
            <a:pPr marL="174056" indent="-174056">
              <a:buFontTx/>
              <a:buChar char="-"/>
            </a:pPr>
            <a:endParaRPr lang="en-US" baseline="0" dirty="0" smtClean="0"/>
          </a:p>
          <a:p>
            <a:pPr marL="174056" indent="-174056">
              <a:buFontTx/>
              <a:buChar char="-"/>
            </a:pPr>
            <a:r>
              <a:rPr lang="en-US" baseline="0" dirty="0" smtClean="0"/>
              <a:t>On the left are boxplots of the five more abundant ducks and on the right are total counts summed by </a:t>
            </a:r>
            <a:r>
              <a:rPr lang="en-US" baseline="0" dirty="0" err="1" smtClean="0"/>
              <a:t>ecosection</a:t>
            </a:r>
            <a:r>
              <a:rPr lang="en-US" baseline="0" dirty="0" smtClean="0"/>
              <a:t>. </a:t>
            </a:r>
          </a:p>
          <a:p>
            <a:pPr marL="174056" indent="-174056">
              <a:buFontTx/>
              <a:buChar char="-"/>
            </a:pPr>
            <a:endParaRPr lang="en-US" baseline="0" dirty="0" smtClean="0"/>
          </a:p>
          <a:p>
            <a:pPr marL="174056" indent="-174056">
              <a:buFontTx/>
              <a:buChar char="-"/>
            </a:pPr>
            <a:r>
              <a:rPr lang="en-US" baseline="0" dirty="0" smtClean="0"/>
              <a:t>Most of the birds are in the southern </a:t>
            </a:r>
            <a:r>
              <a:rPr lang="en-US" baseline="0" dirty="0" err="1" smtClean="0"/>
              <a:t>ecosections</a:t>
            </a:r>
            <a:r>
              <a:rPr lang="en-US" baseline="0" dirty="0" smtClean="0"/>
              <a:t> within the </a:t>
            </a:r>
            <a:r>
              <a:rPr lang="en-US" baseline="0" dirty="0" err="1" smtClean="0"/>
              <a:t>Chilcotin</a:t>
            </a:r>
            <a:r>
              <a:rPr lang="en-US" baseline="0" dirty="0" smtClean="0"/>
              <a:t> Plateau and the Cariboo Basin  - in green and light blue, respectively. The Cariboo Basin has especially dense populations.</a:t>
            </a:r>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7</a:t>
            </a:fld>
            <a:endParaRPr lang="en-CA">
              <a:solidFill>
                <a:prstClr val="black"/>
              </a:solidFill>
              <a:latin typeface="Calibri" panose="020F0502020204030204"/>
            </a:endParaRPr>
          </a:p>
        </p:txBody>
      </p:sp>
    </p:spTree>
    <p:extLst>
      <p:ext uri="{BB962C8B-B14F-4D97-AF65-F5344CB8AC3E}">
        <p14:creationId xmlns:p14="http://schemas.microsoft.com/office/powerpoint/2010/main" val="1480021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small sample of some of the </a:t>
            </a:r>
            <a:r>
              <a:rPr lang="en-US" baseline="0" dirty="0" smtClean="0"/>
              <a:t>environmental predictors with measures mainly representing hydrology, climate, land cover, land management and disturbance. You can see that there are clear spatial patterns throughout the study area.</a:t>
            </a:r>
          </a:p>
          <a:p>
            <a:endParaRPr lang="en-US" baseline="0" dirty="0" smtClean="0"/>
          </a:p>
          <a:p>
            <a:pPr defTabSz="928299"/>
            <a:r>
              <a:rPr lang="en-US" baseline="0" dirty="0" smtClean="0"/>
              <a:t>So the goal was to analyze and model these patterns as they relate to bird distribution and drill down into these relationships to tell a more nuanced story than these simple plots.</a:t>
            </a:r>
          </a:p>
          <a:p>
            <a:pPr defTabSz="928299"/>
            <a:r>
              <a:rPr lang="en-US" baseline="0" dirty="0" smtClean="0"/>
              <a:t>Species distribution models can provide answers to more complex questions like what types of land cover that are associated with higher densities of cavity nesters and what proportion of their population might be impacted by hydrological changes triggered by the Mountain Pine Beetle infestation. </a:t>
            </a:r>
          </a:p>
          <a:p>
            <a:pPr defTabSz="928299"/>
            <a:endParaRPr lang="en-CA" dirty="0" smtClean="0"/>
          </a:p>
          <a:p>
            <a:endParaRPr lang="en-US" baseline="0" dirty="0" smtClean="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8</a:t>
            </a:fld>
            <a:endParaRPr lang="en-CA">
              <a:solidFill>
                <a:prstClr val="black"/>
              </a:solidFill>
              <a:latin typeface="Calibri" panose="020F0502020204030204"/>
            </a:endParaRPr>
          </a:p>
        </p:txBody>
      </p:sp>
    </p:spTree>
    <p:extLst>
      <p:ext uri="{BB962C8B-B14F-4D97-AF65-F5344CB8AC3E}">
        <p14:creationId xmlns:p14="http://schemas.microsoft.com/office/powerpoint/2010/main" val="1640137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schematic representation of the survey design with observation data from 2017. Bird observations are in yellow, and the dotted pink line is the </a:t>
            </a:r>
            <a:r>
              <a:rPr lang="en-US" baseline="0" dirty="0" err="1" smtClean="0"/>
              <a:t>tracklog</a:t>
            </a:r>
            <a:r>
              <a:rPr lang="en-US" baseline="0" dirty="0" smtClean="0"/>
              <a:t>. The red squares represent the boundaries of the strip transect split into 400m intervals. The black dot in the middle is the centroid of a grid cell to which the point counts were aggregated, and the pale circular buffer is representative of the focal </a:t>
            </a:r>
            <a:r>
              <a:rPr lang="en-US" baseline="0" dirty="0" err="1" smtClean="0"/>
              <a:t>neighbourhood</a:t>
            </a:r>
            <a:r>
              <a:rPr lang="en-US" baseline="0" dirty="0" smtClean="0"/>
              <a:t> used to generalize the environmental predictors to capture landscape level effects.</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defTabSz="464149">
              <a:defRPr/>
            </a:pPr>
            <a:fld id="{6048E7F8-B21C-4F5E-8C0F-80D1A1840D6F}" type="slidenum">
              <a:rPr lang="en-CA">
                <a:solidFill>
                  <a:prstClr val="black"/>
                </a:solidFill>
                <a:latin typeface="Calibri" panose="020F0502020204030204"/>
              </a:rPr>
              <a:pPr defTabSz="464149">
                <a:defRPr/>
              </a:pPr>
              <a:t>9</a:t>
            </a:fld>
            <a:endParaRPr lang="en-CA">
              <a:solidFill>
                <a:prstClr val="black"/>
              </a:solidFill>
              <a:latin typeface="Calibri" panose="020F0502020204030204"/>
            </a:endParaRPr>
          </a:p>
        </p:txBody>
      </p:sp>
    </p:spTree>
    <p:extLst>
      <p:ext uri="{BB962C8B-B14F-4D97-AF65-F5344CB8AC3E}">
        <p14:creationId xmlns:p14="http://schemas.microsoft.com/office/powerpoint/2010/main" val="3593816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86388" y="6382212"/>
            <a:ext cx="6297612" cy="586449"/>
          </a:xfrm>
        </p:spPr>
        <p:txBody>
          <a:bodyPr/>
          <a:lstStyle>
            <a:lvl1pPr>
              <a:defRPr sz="1100">
                <a:solidFill>
                  <a:schemeClr val="accent1"/>
                </a:solidFill>
              </a:defRPr>
            </a:lvl1pPr>
          </a:lstStyle>
          <a:p>
            <a:endParaRPr lang="en-US" dirty="0"/>
          </a:p>
        </p:txBody>
      </p:sp>
      <p:sp>
        <p:nvSpPr>
          <p:cNvPr id="6" name="Slide Number Placeholder 5"/>
          <p:cNvSpPr>
            <a:spLocks noGrp="1"/>
          </p:cNvSpPr>
          <p:nvPr>
            <p:ph type="sldNum" sz="quarter" idx="12"/>
          </p:nvPr>
        </p:nvSpPr>
        <p:spPr>
          <a:xfrm>
            <a:off x="4975668" y="6492873"/>
            <a:ext cx="798176" cy="365127"/>
          </a:xfrm>
        </p:spPr>
        <p:txBody>
          <a:bodyPr/>
          <a:lstStyle>
            <a:lvl1pPr>
              <a:defRPr sz="1200">
                <a:solidFill>
                  <a:schemeClr val="accent1">
                    <a:lumMod val="75000"/>
                  </a:schemeClr>
                </a:solidFill>
              </a:defRPr>
            </a:lvl1pPr>
          </a:lstStyle>
          <a:p>
            <a:fld id="{D57F1E4F-1CFF-5643-939E-217C01CDF565}" type="slidenum">
              <a:rPr lang="en-US" smtClean="0"/>
              <a:pPr/>
              <a:t>‹#›</a:t>
            </a:fld>
            <a:r>
              <a:rPr lang="en-US" smtClean="0"/>
              <a:t>/11</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iming>
    <p:tnLst>
      <p:par>
        <p:cTn id="1" dur="indefinite" restart="never" nodeType="tmRoot"/>
      </p:par>
    </p:tnLst>
  </p:timing>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nbviewer.jupyter.org/github/Yuhash/iws/blob/master/IWS_Notebook.ipynb"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0392" y="2035121"/>
            <a:ext cx="9045403" cy="1646302"/>
          </a:xfrm>
        </p:spPr>
        <p:txBody>
          <a:bodyPr/>
          <a:lstStyle/>
          <a:p>
            <a:r>
              <a:rPr lang="en-US" dirty="0" smtClean="0"/>
              <a:t>Evaluating Predictors of Breeding Waterfowl Population Abundance and  Distribution</a:t>
            </a:r>
            <a:endParaRPr lang="en-CA" dirty="0"/>
          </a:p>
        </p:txBody>
      </p:sp>
      <p:sp>
        <p:nvSpPr>
          <p:cNvPr id="3" name="Subtitle 2"/>
          <p:cNvSpPr>
            <a:spLocks noGrp="1"/>
          </p:cNvSpPr>
          <p:nvPr>
            <p:ph type="subTitle" idx="1"/>
          </p:nvPr>
        </p:nvSpPr>
        <p:spPr>
          <a:xfrm>
            <a:off x="-596348" y="3662144"/>
            <a:ext cx="10122143" cy="1520780"/>
          </a:xfrm>
        </p:spPr>
        <p:txBody>
          <a:bodyPr>
            <a:normAutofit/>
          </a:bodyPr>
          <a:lstStyle/>
          <a:p>
            <a:r>
              <a:rPr lang="en-US" sz="3200" dirty="0" smtClean="0">
                <a:solidFill>
                  <a:srgbClr val="90C226"/>
                </a:solidFill>
              </a:rPr>
              <a:t>in the Central Interior Plateau of British Columbia </a:t>
            </a:r>
          </a:p>
          <a:p>
            <a:r>
              <a:rPr lang="en-US" sz="3200" dirty="0" smtClean="0">
                <a:solidFill>
                  <a:srgbClr val="90C226"/>
                </a:solidFill>
              </a:rPr>
              <a:t>2007-2017</a:t>
            </a:r>
          </a:p>
          <a:p>
            <a:endParaRPr lang="en-US" sz="2200" dirty="0" smtClean="0">
              <a:solidFill>
                <a:srgbClr val="90C226"/>
              </a:solidFill>
            </a:endParaRPr>
          </a:p>
          <a:p>
            <a:endParaRPr lang="en-US" sz="2200" dirty="0"/>
          </a:p>
        </p:txBody>
      </p:sp>
      <p:sp>
        <p:nvSpPr>
          <p:cNvPr id="6" name="Slide Number Placeholder 5"/>
          <p:cNvSpPr>
            <a:spLocks noGrp="1"/>
          </p:cNvSpPr>
          <p:nvPr>
            <p:ph type="sldNum" sz="quarter" idx="12"/>
          </p:nvPr>
        </p:nvSpPr>
        <p:spPr>
          <a:xfrm>
            <a:off x="11583244" y="6492875"/>
            <a:ext cx="683339" cy="365125"/>
          </a:xfrm>
        </p:spPr>
        <p:txBody>
          <a:bodyPr/>
          <a:lstStyle/>
          <a:p>
            <a:fld id="{D57F1E4F-1CFF-5643-939E-217C01CDF565}" type="slidenum">
              <a:rPr lang="en-US" smtClean="0"/>
              <a:pPr/>
              <a:t>1</a:t>
            </a:fld>
            <a:endParaRPr lang="en-US" dirty="0"/>
          </a:p>
        </p:txBody>
      </p:sp>
      <p:pic>
        <p:nvPicPr>
          <p:cNvPr id="7" name="Picture 6"/>
          <p:cNvPicPr>
            <a:picLocks noChangeAspect="1"/>
          </p:cNvPicPr>
          <p:nvPr/>
        </p:nvPicPr>
        <p:blipFill>
          <a:blip r:embed="rId3"/>
          <a:stretch>
            <a:fillRect/>
          </a:stretch>
        </p:blipFill>
        <p:spPr>
          <a:xfrm>
            <a:off x="4755536" y="4876102"/>
            <a:ext cx="1966842" cy="1473234"/>
          </a:xfrm>
          <a:prstGeom prst="rect">
            <a:avLst/>
          </a:prstGeom>
        </p:spPr>
      </p:pic>
      <p:sp>
        <p:nvSpPr>
          <p:cNvPr id="4" name="Subtitle 2"/>
          <p:cNvSpPr txBox="1">
            <a:spLocks/>
          </p:cNvSpPr>
          <p:nvPr/>
        </p:nvSpPr>
        <p:spPr>
          <a:xfrm>
            <a:off x="1715317" y="4876102"/>
            <a:ext cx="7766936" cy="1347822"/>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1700" dirty="0" smtClean="0"/>
              <a:t>Society for Conservation GIS</a:t>
            </a:r>
          </a:p>
          <a:p>
            <a:r>
              <a:rPr lang="en-US" sz="1700" dirty="0" smtClean="0"/>
              <a:t>Yuriko Hashimoto</a:t>
            </a:r>
          </a:p>
          <a:p>
            <a:r>
              <a:rPr lang="en-US" sz="1700" dirty="0" smtClean="0"/>
              <a:t>Advisor: Dr. Julian D Avery</a:t>
            </a:r>
          </a:p>
          <a:p>
            <a:r>
              <a:rPr lang="en-US" sz="1700" dirty="0" smtClean="0"/>
              <a:t>July 15, 2019</a:t>
            </a:r>
          </a:p>
          <a:p>
            <a:endParaRPr lang="en-US" sz="2400" dirty="0" smtClean="0"/>
          </a:p>
          <a:p>
            <a:endParaRPr lang="en-US" sz="2400" dirty="0" smtClean="0"/>
          </a:p>
          <a:p>
            <a:endParaRPr lang="en-US" dirty="0"/>
          </a:p>
        </p:txBody>
      </p:sp>
      <p:pic>
        <p:nvPicPr>
          <p:cNvPr id="11" name="Picture 10"/>
          <p:cNvPicPr>
            <a:picLocks noChangeAspect="1"/>
          </p:cNvPicPr>
          <p:nvPr/>
        </p:nvPicPr>
        <p:blipFill>
          <a:blip r:embed="rId4"/>
          <a:stretch>
            <a:fillRect/>
          </a:stretch>
        </p:blipFill>
        <p:spPr>
          <a:xfrm>
            <a:off x="3034533" y="5079537"/>
            <a:ext cx="1428750" cy="1247775"/>
          </a:xfrm>
          <a:prstGeom prst="rect">
            <a:avLst/>
          </a:prstGeom>
        </p:spPr>
      </p:pic>
    </p:spTree>
    <p:extLst>
      <p:ext uri="{BB962C8B-B14F-4D97-AF65-F5344CB8AC3E}">
        <p14:creationId xmlns:p14="http://schemas.microsoft.com/office/powerpoint/2010/main" val="478002996"/>
      </p:ext>
    </p:extLst>
  </p:cSld>
  <p:clrMapOvr>
    <a:masterClrMapping/>
  </p:clrMapOvr>
  <mc:AlternateContent xmlns:mc="http://schemas.openxmlformats.org/markup-compatibility/2006" xmlns:p14="http://schemas.microsoft.com/office/powerpoint/2010/main">
    <mc:Choice Requires="p14">
      <p:transition spd="slow" p14:dur="2000" advTm="34743"/>
    </mc:Choice>
    <mc:Fallback xmlns="">
      <p:transition spd="slow" advTm="3474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 – Random Forest</a:t>
            </a:r>
            <a:endParaRPr lang="en-CA"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227" y="1420865"/>
            <a:ext cx="6125879" cy="4594409"/>
          </a:xfrm>
          <a:prstGeom prst="rect">
            <a:avLst/>
          </a:prstGeom>
          <a:ln>
            <a:solidFill>
              <a:schemeClr val="accent1">
                <a:lumMod val="75000"/>
              </a:schemeClr>
            </a:solidFill>
          </a:ln>
        </p:spPr>
      </p:pic>
      <p:sp>
        <p:nvSpPr>
          <p:cNvPr id="3" name="TextBox 2"/>
          <p:cNvSpPr txBox="1"/>
          <p:nvPr/>
        </p:nvSpPr>
        <p:spPr>
          <a:xfrm>
            <a:off x="9220994" y="5505738"/>
            <a:ext cx="2765555" cy="369332"/>
          </a:xfrm>
          <a:prstGeom prst="rect">
            <a:avLst/>
          </a:prstGeom>
          <a:noFill/>
        </p:spPr>
        <p:txBody>
          <a:bodyPr wrap="square" rtlCol="0">
            <a:spAutoFit/>
          </a:bodyPr>
          <a:lstStyle/>
          <a:p>
            <a:r>
              <a:rPr lang="en-US" dirty="0" err="1" smtClean="0"/>
              <a:t>Vankar</a:t>
            </a:r>
            <a:r>
              <a:rPr lang="en-US" dirty="0" smtClean="0"/>
              <a:t> </a:t>
            </a:r>
            <a:r>
              <a:rPr lang="en-US" dirty="0" err="1" smtClean="0"/>
              <a:t>Jaganath</a:t>
            </a:r>
            <a:r>
              <a:rPr lang="en-US" dirty="0" smtClean="0"/>
              <a:t> CC</a:t>
            </a:r>
            <a:endParaRPr lang="en-CA" dirty="0"/>
          </a:p>
        </p:txBody>
      </p:sp>
      <p:sp>
        <p:nvSpPr>
          <p:cNvPr id="9" name="Rectangle 8"/>
          <p:cNvSpPr/>
          <p:nvPr/>
        </p:nvSpPr>
        <p:spPr>
          <a:xfrm>
            <a:off x="558064" y="1433345"/>
            <a:ext cx="5155313" cy="4806444"/>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800" dirty="0" smtClean="0">
                <a:solidFill>
                  <a:prstClr val="black">
                    <a:lumMod val="75000"/>
                    <a:lumOff val="25000"/>
                  </a:prstClr>
                </a:solidFill>
              </a:rPr>
              <a:t>Predictive accuracy</a:t>
            </a:r>
          </a:p>
          <a:p>
            <a:pPr marL="342900" lvl="0" indent="-342900">
              <a:spcBef>
                <a:spcPts val="1000"/>
              </a:spcBef>
              <a:buClr>
                <a:srgbClr val="90C226"/>
              </a:buClr>
              <a:buSzPct val="80000"/>
              <a:buFont typeface="Wingdings 3" charset="2"/>
              <a:buChar char=""/>
            </a:pPr>
            <a:r>
              <a:rPr lang="en-US" sz="2800" dirty="0" smtClean="0">
                <a:solidFill>
                  <a:prstClr val="black">
                    <a:lumMod val="75000"/>
                    <a:lumOff val="25000"/>
                  </a:prstClr>
                </a:solidFill>
              </a:rPr>
              <a:t>Intuitive, Flexible</a:t>
            </a:r>
          </a:p>
          <a:p>
            <a:pPr lvl="0">
              <a:spcBef>
                <a:spcPts val="1000"/>
              </a:spcBef>
              <a:buClr>
                <a:srgbClr val="90C226"/>
              </a:buClr>
              <a:buSzPct val="80000"/>
            </a:pPr>
            <a:endParaRPr lang="en-US" sz="2800" dirty="0" smtClean="0">
              <a:solidFill>
                <a:prstClr val="black">
                  <a:lumMod val="75000"/>
                  <a:lumOff val="25000"/>
                </a:prstClr>
              </a:solidFill>
            </a:endParaRPr>
          </a:p>
          <a:p>
            <a:pPr marL="342900" lvl="0" indent="-342900">
              <a:spcBef>
                <a:spcPts val="1000"/>
              </a:spcBef>
              <a:buClr>
                <a:srgbClr val="90C226"/>
              </a:buClr>
              <a:buSzPct val="80000"/>
              <a:buFont typeface="Wingdings 3" charset="2"/>
              <a:buChar char=""/>
            </a:pPr>
            <a:r>
              <a:rPr lang="en-US" sz="2800" dirty="0" smtClean="0">
                <a:solidFill>
                  <a:prstClr val="black">
                    <a:lumMod val="75000"/>
                    <a:lumOff val="25000"/>
                  </a:prstClr>
                </a:solidFill>
              </a:rPr>
              <a:t>R ‘party’ package (</a:t>
            </a:r>
            <a:r>
              <a:rPr lang="en-US" sz="2800" dirty="0" err="1" smtClean="0">
                <a:solidFill>
                  <a:prstClr val="black">
                    <a:lumMod val="75000"/>
                    <a:lumOff val="25000"/>
                  </a:prstClr>
                </a:solidFill>
              </a:rPr>
              <a:t>cforest</a:t>
            </a:r>
            <a:r>
              <a:rPr lang="en-US" sz="2800" dirty="0" smtClean="0">
                <a:solidFill>
                  <a:prstClr val="black">
                    <a:lumMod val="75000"/>
                    <a:lumOff val="25000"/>
                  </a:prstClr>
                </a:solidFill>
              </a:rPr>
              <a:t>)</a:t>
            </a:r>
          </a:p>
          <a:p>
            <a:pPr marL="800100" lvl="1" indent="-342900">
              <a:spcBef>
                <a:spcPts val="1000"/>
              </a:spcBef>
              <a:buClr>
                <a:srgbClr val="90C226"/>
              </a:buClr>
              <a:buSzPct val="80000"/>
              <a:buFont typeface="Wingdings" panose="05000000000000000000" pitchFamily="2" charset="2"/>
              <a:buChar char="§"/>
            </a:pPr>
            <a:r>
              <a:rPr lang="en-US" sz="2800" dirty="0" smtClean="0">
                <a:solidFill>
                  <a:prstClr val="black">
                    <a:lumMod val="75000"/>
                    <a:lumOff val="25000"/>
                  </a:prstClr>
                </a:solidFill>
              </a:rPr>
              <a:t>Variable Importance</a:t>
            </a:r>
          </a:p>
          <a:p>
            <a:pPr marL="800100" lvl="1" indent="-342900">
              <a:spcBef>
                <a:spcPts val="1000"/>
              </a:spcBef>
              <a:buClr>
                <a:srgbClr val="90C226"/>
              </a:buClr>
              <a:buSzPct val="80000"/>
              <a:buFont typeface="Wingdings" panose="05000000000000000000" pitchFamily="2" charset="2"/>
              <a:buChar char="§"/>
            </a:pPr>
            <a:r>
              <a:rPr lang="en-US" sz="2800" dirty="0" smtClean="0">
                <a:solidFill>
                  <a:prstClr val="black">
                    <a:lumMod val="75000"/>
                    <a:lumOff val="25000"/>
                  </a:prstClr>
                </a:solidFill>
              </a:rPr>
              <a:t>“unbiased” but </a:t>
            </a:r>
            <a:r>
              <a:rPr lang="en-US" sz="2800" dirty="0" smtClean="0">
                <a:solidFill>
                  <a:schemeClr val="accent1">
                    <a:lumMod val="75000"/>
                  </a:schemeClr>
                </a:solidFill>
                <a:sym typeface="Symbol" panose="05050102010706020507" pitchFamily="18" charset="2"/>
              </a:rPr>
              <a:t>                    </a:t>
            </a:r>
            <a:r>
              <a:rPr lang="en-US" sz="2800" dirty="0" smtClean="0">
                <a:solidFill>
                  <a:prstClr val="black">
                    <a:lumMod val="75000"/>
                    <a:lumOff val="25000"/>
                  </a:prstClr>
                </a:solidFill>
              </a:rPr>
              <a:t>processor-intensive</a:t>
            </a:r>
          </a:p>
          <a:p>
            <a:pPr lvl="1">
              <a:spcBef>
                <a:spcPts val="1000"/>
              </a:spcBef>
              <a:buClr>
                <a:srgbClr val="90C226"/>
              </a:buClr>
              <a:buSzPct val="80000"/>
            </a:pPr>
            <a:r>
              <a:rPr lang="en-US" sz="2800" dirty="0" smtClean="0">
                <a:solidFill>
                  <a:prstClr val="black">
                    <a:lumMod val="75000"/>
                    <a:lumOff val="25000"/>
                  </a:prstClr>
                </a:solidFill>
              </a:rPr>
              <a:t> </a:t>
            </a:r>
          </a:p>
          <a:p>
            <a:pPr marL="800100" lvl="1" indent="-342900">
              <a:spcBef>
                <a:spcPts val="1000"/>
              </a:spcBef>
              <a:buClr>
                <a:srgbClr val="90C226"/>
              </a:buClr>
              <a:buSzPct val="80000"/>
              <a:buFont typeface="Wingdings" panose="05000000000000000000" pitchFamily="2" charset="2"/>
              <a:buChar char="§"/>
            </a:pPr>
            <a:endParaRPr lang="en-US" sz="2400" dirty="0" smtClean="0">
              <a:solidFill>
                <a:prstClr val="black">
                  <a:lumMod val="75000"/>
                  <a:lumOff val="25000"/>
                </a:prstClr>
              </a:solidFill>
            </a:endParaRPr>
          </a:p>
        </p:txBody>
      </p:sp>
    </p:spTree>
    <p:extLst>
      <p:ext uri="{BB962C8B-B14F-4D97-AF65-F5344CB8AC3E}">
        <p14:creationId xmlns:p14="http://schemas.microsoft.com/office/powerpoint/2010/main" val="743723102"/>
      </p:ext>
    </p:extLst>
  </p:cSld>
  <p:clrMapOvr>
    <a:masterClrMapping/>
  </p:clrMapOvr>
  <mc:AlternateContent xmlns:mc="http://schemas.openxmlformats.org/markup-compatibility/2006" xmlns:p14="http://schemas.microsoft.com/office/powerpoint/2010/main">
    <mc:Choice Requires="p14">
      <p:transition spd="slow" p14:dur="2000" advTm="112861"/>
    </mc:Choice>
    <mc:Fallback xmlns="">
      <p:transition spd="slow" advTm="11286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Technologies</a:t>
            </a:r>
            <a:endParaRPr lang="en-CA" dirty="0"/>
          </a:p>
        </p:txBody>
      </p:sp>
      <p:pic>
        <p:nvPicPr>
          <p:cNvPr id="9" name="Picture 8"/>
          <p:cNvPicPr>
            <a:picLocks noChangeAspect="1"/>
          </p:cNvPicPr>
          <p:nvPr/>
        </p:nvPicPr>
        <p:blipFill>
          <a:blip r:embed="rId3"/>
          <a:stretch>
            <a:fillRect/>
          </a:stretch>
        </p:blipFill>
        <p:spPr>
          <a:xfrm>
            <a:off x="7997785" y="866925"/>
            <a:ext cx="1548641" cy="1548641"/>
          </a:xfrm>
          <a:prstGeom prst="rect">
            <a:avLst/>
          </a:prstGeom>
          <a:ln w="15875">
            <a:solidFill>
              <a:schemeClr val="accent1">
                <a:lumMod val="75000"/>
              </a:schemeClr>
            </a:solidFill>
          </a:ln>
        </p:spPr>
      </p:pic>
      <p:pic>
        <p:nvPicPr>
          <p:cNvPr id="12" name="Picture 11"/>
          <p:cNvPicPr>
            <a:picLocks noChangeAspect="1"/>
          </p:cNvPicPr>
          <p:nvPr/>
        </p:nvPicPr>
        <p:blipFill>
          <a:blip r:embed="rId4"/>
          <a:stretch>
            <a:fillRect/>
          </a:stretch>
        </p:blipFill>
        <p:spPr>
          <a:xfrm>
            <a:off x="7997785" y="3061404"/>
            <a:ext cx="1547381" cy="1547381"/>
          </a:xfrm>
          <a:prstGeom prst="rect">
            <a:avLst/>
          </a:prstGeom>
          <a:ln w="12700">
            <a:solidFill>
              <a:schemeClr val="accent2">
                <a:lumMod val="75000"/>
              </a:schemeClr>
            </a:solidFill>
          </a:ln>
        </p:spPr>
      </p:pic>
      <p:pic>
        <p:nvPicPr>
          <p:cNvPr id="13" name="Picture 12"/>
          <p:cNvPicPr>
            <a:picLocks noChangeAspect="1"/>
          </p:cNvPicPr>
          <p:nvPr/>
        </p:nvPicPr>
        <p:blipFill>
          <a:blip r:embed="rId5"/>
          <a:stretch>
            <a:fillRect/>
          </a:stretch>
        </p:blipFill>
        <p:spPr>
          <a:xfrm>
            <a:off x="7029998" y="5254623"/>
            <a:ext cx="3686175" cy="1238250"/>
          </a:xfrm>
          <a:prstGeom prst="rect">
            <a:avLst/>
          </a:prstGeom>
          <a:solidFill>
            <a:schemeClr val="bg1"/>
          </a:solidFill>
          <a:ln w="12700">
            <a:solidFill>
              <a:schemeClr val="accent2">
                <a:lumMod val="75000"/>
              </a:schemeClr>
            </a:solidFill>
          </a:ln>
        </p:spPr>
      </p:pic>
      <p:sp>
        <p:nvSpPr>
          <p:cNvPr id="8" name="Rectangle 7"/>
          <p:cNvSpPr/>
          <p:nvPr/>
        </p:nvSpPr>
        <p:spPr>
          <a:xfrm>
            <a:off x="677334" y="1270000"/>
            <a:ext cx="8402051" cy="4873129"/>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Data Exploration &amp; Visualization</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ArcGIS – Spatial Statistics </a:t>
            </a:r>
          </a:p>
          <a:p>
            <a:pPr marL="800100" lvl="1" indent="-342900">
              <a:spcBef>
                <a:spcPts val="1000"/>
              </a:spcBef>
              <a:buClr>
                <a:srgbClr val="90C226"/>
              </a:buClr>
              <a:buSzPct val="80000"/>
              <a:buFont typeface="Wingdings" panose="05000000000000000000" pitchFamily="2" charset="2"/>
              <a:buChar char="§"/>
            </a:pPr>
            <a:endParaRPr lang="en-US" sz="2400"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US" sz="2800" dirty="0">
                <a:solidFill>
                  <a:schemeClr val="tx1">
                    <a:lumMod val="75000"/>
                    <a:lumOff val="25000"/>
                  </a:schemeClr>
                </a:solidFill>
              </a:rPr>
              <a:t>Data </a:t>
            </a:r>
            <a:r>
              <a:rPr lang="en-US" sz="2800" dirty="0" smtClean="0">
                <a:solidFill>
                  <a:schemeClr val="tx1">
                    <a:lumMod val="75000"/>
                    <a:lumOff val="25000"/>
                  </a:schemeClr>
                </a:solidFill>
              </a:rPr>
              <a:t>Wrangling and Processing</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R/</a:t>
            </a:r>
            <a:r>
              <a:rPr lang="en-US" sz="2800" dirty="0" err="1" smtClean="0">
                <a:solidFill>
                  <a:schemeClr val="tx1">
                    <a:lumMod val="75000"/>
                    <a:lumOff val="25000"/>
                  </a:schemeClr>
                </a:solidFill>
              </a:rPr>
              <a:t>Rstudio</a:t>
            </a:r>
            <a:r>
              <a:rPr lang="en-US" sz="2800" dirty="0" smtClean="0">
                <a:solidFill>
                  <a:schemeClr val="tx1">
                    <a:lumMod val="75000"/>
                    <a:lumOff val="25000"/>
                  </a:schemeClr>
                </a:solidFill>
              </a:rPr>
              <a:t> </a:t>
            </a:r>
            <a:r>
              <a:rPr lang="en-US" sz="2800" dirty="0">
                <a:solidFill>
                  <a:schemeClr val="tx1">
                    <a:lumMod val="75000"/>
                    <a:lumOff val="25000"/>
                  </a:schemeClr>
                </a:solidFill>
              </a:rPr>
              <a:t> </a:t>
            </a:r>
            <a:r>
              <a:rPr lang="en-US" sz="2800" dirty="0" smtClean="0">
                <a:solidFill>
                  <a:schemeClr val="tx1">
                    <a:lumMod val="75000"/>
                    <a:lumOff val="25000"/>
                  </a:schemeClr>
                </a:solidFill>
              </a:rPr>
              <a:t>(‘caret’, ‘</a:t>
            </a:r>
            <a:r>
              <a:rPr lang="en-US" sz="2800" dirty="0" err="1" smtClean="0">
                <a:solidFill>
                  <a:schemeClr val="tx1">
                    <a:lumMod val="75000"/>
                    <a:lumOff val="25000"/>
                  </a:schemeClr>
                </a:solidFill>
              </a:rPr>
              <a:t>tidyverse</a:t>
            </a:r>
            <a:r>
              <a:rPr lang="en-US" sz="2800" dirty="0" smtClean="0">
                <a:solidFill>
                  <a:schemeClr val="tx1">
                    <a:lumMod val="75000"/>
                    <a:lumOff val="25000"/>
                  </a:schemeClr>
                </a:solidFill>
              </a:rPr>
              <a:t>’)</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Python</a:t>
            </a:r>
          </a:p>
          <a:p>
            <a:pPr marL="800100" lvl="1" indent="-342900">
              <a:spcBef>
                <a:spcPts val="1000"/>
              </a:spcBef>
              <a:buClr>
                <a:srgbClr val="90C226"/>
              </a:buClr>
              <a:buSzPct val="80000"/>
              <a:buFont typeface="Wingdings" panose="05000000000000000000" pitchFamily="2" charset="2"/>
              <a:buChar char="§"/>
            </a:pPr>
            <a:endParaRPr lang="en-US" sz="2400" b="1"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Documentation and Collaboration</a:t>
            </a:r>
            <a:endParaRPr lang="en-US" sz="2800" dirty="0" smtClean="0">
              <a:ln/>
              <a:solidFill>
                <a:schemeClr val="tx1">
                  <a:lumMod val="75000"/>
                  <a:lumOff val="25000"/>
                </a:schemeClr>
              </a:solidFill>
              <a:effectLst>
                <a:outerShdw blurRad="38100" dist="19050" dir="2700000" algn="tl" rotWithShape="0">
                  <a:schemeClr val="dk1">
                    <a:lumMod val="50000"/>
                    <a:alpha val="40000"/>
                  </a:schemeClr>
                </a:outerShdw>
              </a:effectLst>
              <a:hlinkClick r:id="rId6"/>
            </a:endParaRPr>
          </a:p>
          <a:p>
            <a:pPr marL="800100" lvl="1" indent="-342900">
              <a:spcBef>
                <a:spcPts val="1000"/>
              </a:spcBef>
              <a:buClr>
                <a:srgbClr val="90C226"/>
              </a:buClr>
              <a:buSzPct val="80000"/>
              <a:buFont typeface="Wingdings" panose="05000000000000000000" pitchFamily="2" charset="2"/>
              <a:buChar char="§"/>
            </a:pPr>
            <a:r>
              <a:rPr lang="en-US" sz="2800" b="1" dirty="0" err="1" smtClean="0">
                <a:ln/>
                <a:solidFill>
                  <a:schemeClr val="accent2">
                    <a:lumMod val="50000"/>
                  </a:schemeClr>
                </a:solidFill>
                <a:effectLst>
                  <a:outerShdw blurRad="38100" dist="19050" dir="2700000" algn="tl" rotWithShape="0">
                    <a:schemeClr val="dk1">
                      <a:lumMod val="50000"/>
                      <a:alpha val="40000"/>
                    </a:schemeClr>
                  </a:outerShdw>
                </a:effectLst>
                <a:hlinkClick r:id="rId6"/>
              </a:rPr>
              <a:t>Jupyter</a:t>
            </a:r>
            <a:r>
              <a:rPr lang="en-US" sz="2800" b="1" dirty="0" smtClean="0">
                <a:ln/>
                <a:solidFill>
                  <a:schemeClr val="accent2">
                    <a:lumMod val="50000"/>
                  </a:schemeClr>
                </a:solidFill>
                <a:effectLst>
                  <a:outerShdw blurRad="38100" dist="19050" dir="2700000" algn="tl" rotWithShape="0">
                    <a:schemeClr val="dk1">
                      <a:lumMod val="50000"/>
                      <a:alpha val="40000"/>
                    </a:schemeClr>
                  </a:outerShdw>
                </a:effectLst>
                <a:hlinkClick r:id="rId6"/>
              </a:rPr>
              <a:t> Notebook</a:t>
            </a:r>
            <a:endParaRPr lang="en-US" sz="2800" b="1" dirty="0">
              <a:ln/>
              <a:solidFill>
                <a:schemeClr val="accent2">
                  <a:lumMod val="50000"/>
                </a:schemeClr>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654206058"/>
      </p:ext>
    </p:extLst>
  </p:cSld>
  <p:clrMapOvr>
    <a:masterClrMapping/>
  </p:clrMapOvr>
  <mc:AlternateContent xmlns:mc="http://schemas.openxmlformats.org/markup-compatibility/2006" xmlns:p14="http://schemas.microsoft.com/office/powerpoint/2010/main">
    <mc:Choice Requires="p14">
      <p:transition spd="slow" p14:dur="2000" advTm="20317"/>
    </mc:Choice>
    <mc:Fallback xmlns="">
      <p:transition spd="slow" advTm="2031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30" y="609600"/>
            <a:ext cx="9724570" cy="1320800"/>
          </a:xfrm>
        </p:spPr>
        <p:txBody>
          <a:bodyPr/>
          <a:lstStyle/>
          <a:p>
            <a:r>
              <a:rPr lang="en-US" dirty="0" smtClean="0"/>
              <a:t>Species Distribution Model Results - Example</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1438481390"/>
              </p:ext>
            </p:extLst>
          </p:nvPr>
        </p:nvGraphicFramePr>
        <p:xfrm>
          <a:off x="5225001" y="5432390"/>
          <a:ext cx="6027618" cy="914400"/>
        </p:xfrm>
        <a:graphic>
          <a:graphicData uri="http://schemas.openxmlformats.org/drawingml/2006/table">
            <a:tbl>
              <a:tblPr firstRow="1" bandRow="1">
                <a:tableStyleId>{5C22544A-7EE6-4342-B048-85BDC9FD1C3A}</a:tableStyleId>
              </a:tblPr>
              <a:tblGrid>
                <a:gridCol w="1685753">
                  <a:extLst>
                    <a:ext uri="{9D8B030D-6E8A-4147-A177-3AD203B41FA5}">
                      <a16:colId xmlns:a16="http://schemas.microsoft.com/office/drawing/2014/main" val="3149002851"/>
                    </a:ext>
                  </a:extLst>
                </a:gridCol>
                <a:gridCol w="1283677">
                  <a:extLst>
                    <a:ext uri="{9D8B030D-6E8A-4147-A177-3AD203B41FA5}">
                      <a16:colId xmlns:a16="http://schemas.microsoft.com/office/drawing/2014/main" val="1604783511"/>
                    </a:ext>
                  </a:extLst>
                </a:gridCol>
                <a:gridCol w="1805415">
                  <a:extLst>
                    <a:ext uri="{9D8B030D-6E8A-4147-A177-3AD203B41FA5}">
                      <a16:colId xmlns:a16="http://schemas.microsoft.com/office/drawing/2014/main" val="2300684088"/>
                    </a:ext>
                  </a:extLst>
                </a:gridCol>
                <a:gridCol w="1252773">
                  <a:extLst>
                    <a:ext uri="{9D8B030D-6E8A-4147-A177-3AD203B41FA5}">
                      <a16:colId xmlns:a16="http://schemas.microsoft.com/office/drawing/2014/main" val="3919837866"/>
                    </a:ext>
                  </a:extLst>
                </a:gridCol>
              </a:tblGrid>
              <a:tr h="0">
                <a:tc>
                  <a:txBody>
                    <a:bodyPr/>
                    <a:lstStyle/>
                    <a:p>
                      <a:endParaRPr lang="en-CA" sz="2400" dirty="0"/>
                    </a:p>
                  </a:txBody>
                  <a:tcPr/>
                </a:tc>
                <a:tc>
                  <a:txBody>
                    <a:bodyPr/>
                    <a:lstStyle/>
                    <a:p>
                      <a:pPr algn="ctr"/>
                      <a:r>
                        <a:rPr lang="en-US" sz="2400" dirty="0" smtClean="0"/>
                        <a:t>RMSE</a:t>
                      </a:r>
                      <a:endParaRPr lang="en-CA" sz="2400" dirty="0"/>
                    </a:p>
                  </a:txBody>
                  <a:tcPr/>
                </a:tc>
                <a:tc>
                  <a:txBody>
                    <a:bodyPr/>
                    <a:lstStyle/>
                    <a:p>
                      <a:pPr algn="ctr"/>
                      <a:r>
                        <a:rPr lang="en-US" sz="2400" dirty="0" err="1" smtClean="0"/>
                        <a:t>Rsquared</a:t>
                      </a:r>
                      <a:endParaRPr lang="en-CA" sz="2400" dirty="0"/>
                    </a:p>
                  </a:txBody>
                  <a:tcPr/>
                </a:tc>
                <a:tc>
                  <a:txBody>
                    <a:bodyPr/>
                    <a:lstStyle/>
                    <a:p>
                      <a:pPr algn="ctr"/>
                      <a:r>
                        <a:rPr lang="en-US" sz="2400" dirty="0" smtClean="0"/>
                        <a:t>MAE</a:t>
                      </a:r>
                      <a:endParaRPr lang="en-CA" sz="2400" dirty="0"/>
                    </a:p>
                  </a:txBody>
                  <a:tcPr/>
                </a:tc>
                <a:extLst>
                  <a:ext uri="{0D108BD9-81ED-4DB2-BD59-A6C34878D82A}">
                    <a16:rowId xmlns:a16="http://schemas.microsoft.com/office/drawing/2014/main" val="2045068906"/>
                  </a:ext>
                </a:extLst>
              </a:tr>
              <a:tr h="0">
                <a:tc>
                  <a:txBody>
                    <a:bodyPr/>
                    <a:lstStyle/>
                    <a:p>
                      <a:r>
                        <a:rPr lang="en-US" sz="2400" dirty="0" smtClean="0"/>
                        <a:t>Bufflehead</a:t>
                      </a:r>
                    </a:p>
                  </a:txBody>
                  <a:tcPr/>
                </a:tc>
                <a:tc>
                  <a:txBody>
                    <a:bodyPr/>
                    <a:lstStyle/>
                    <a:p>
                      <a:pPr algn="ctr"/>
                      <a:r>
                        <a:rPr lang="en-US" sz="2400" dirty="0" smtClean="0"/>
                        <a:t>1.006</a:t>
                      </a:r>
                      <a:endParaRPr lang="en-CA" sz="2400" dirty="0"/>
                    </a:p>
                  </a:txBody>
                  <a:tcPr/>
                </a:tc>
                <a:tc>
                  <a:txBody>
                    <a:bodyPr/>
                    <a:lstStyle/>
                    <a:p>
                      <a:pPr algn="ctr"/>
                      <a:r>
                        <a:rPr lang="en-US" sz="2400" dirty="0" smtClean="0"/>
                        <a:t>0.233</a:t>
                      </a:r>
                      <a:endParaRPr lang="en-CA" sz="2400" dirty="0"/>
                    </a:p>
                  </a:txBody>
                  <a:tcPr/>
                </a:tc>
                <a:tc>
                  <a:txBody>
                    <a:bodyPr/>
                    <a:lstStyle/>
                    <a:p>
                      <a:pPr algn="ctr"/>
                      <a:r>
                        <a:rPr lang="en-US" sz="2400" dirty="0" smtClean="0"/>
                        <a:t>0.327</a:t>
                      </a:r>
                      <a:endParaRPr lang="en-CA" sz="2400" dirty="0"/>
                    </a:p>
                  </a:txBody>
                  <a:tcPr/>
                </a:tc>
                <a:extLst>
                  <a:ext uri="{0D108BD9-81ED-4DB2-BD59-A6C34878D82A}">
                    <a16:rowId xmlns:a16="http://schemas.microsoft.com/office/drawing/2014/main" val="4020255786"/>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49" y="1326713"/>
            <a:ext cx="4101628" cy="530799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241768827"/>
              </p:ext>
            </p:extLst>
          </p:nvPr>
        </p:nvGraphicFramePr>
        <p:xfrm>
          <a:off x="5225000" y="1503671"/>
          <a:ext cx="6092356" cy="3768476"/>
        </p:xfrm>
        <a:graphic>
          <a:graphicData uri="http://schemas.openxmlformats.org/drawingml/2006/table">
            <a:tbl>
              <a:tblPr firstRow="1" bandRow="1">
                <a:tableStyleId>{5C22544A-7EE6-4342-B048-85BDC9FD1C3A}</a:tableStyleId>
              </a:tblPr>
              <a:tblGrid>
                <a:gridCol w="3928368">
                  <a:extLst>
                    <a:ext uri="{9D8B030D-6E8A-4147-A177-3AD203B41FA5}">
                      <a16:colId xmlns:a16="http://schemas.microsoft.com/office/drawing/2014/main" val="425069937"/>
                    </a:ext>
                  </a:extLst>
                </a:gridCol>
                <a:gridCol w="2163988">
                  <a:extLst>
                    <a:ext uri="{9D8B030D-6E8A-4147-A177-3AD203B41FA5}">
                      <a16:colId xmlns:a16="http://schemas.microsoft.com/office/drawing/2014/main" val="152950535"/>
                    </a:ext>
                  </a:extLst>
                </a:gridCol>
              </a:tblGrid>
              <a:tr h="588838">
                <a:tc gridSpan="2">
                  <a:txBody>
                    <a:bodyPr/>
                    <a:lstStyle/>
                    <a:p>
                      <a:pPr algn="ctr"/>
                      <a:r>
                        <a:rPr lang="en-US" sz="2800" dirty="0" smtClean="0"/>
                        <a:t>Bufflehead - Variable Importance</a:t>
                      </a:r>
                      <a:r>
                        <a:rPr lang="en-US" sz="2800" baseline="0" dirty="0" smtClean="0"/>
                        <a:t> </a:t>
                      </a:r>
                      <a:endParaRPr lang="en-US" sz="2800" dirty="0" smtClean="0"/>
                    </a:p>
                  </a:txBody>
                  <a:tcPr/>
                </a:tc>
                <a:tc hMerge="1">
                  <a:txBody>
                    <a:bodyPr/>
                    <a:lstStyle/>
                    <a:p>
                      <a:pPr algn="ctr"/>
                      <a:endParaRPr lang="en-CA" sz="2800" dirty="0"/>
                    </a:p>
                  </a:txBody>
                  <a:tcPr/>
                </a:tc>
                <a:extLst>
                  <a:ext uri="{0D108BD9-81ED-4DB2-BD59-A6C34878D82A}">
                    <a16:rowId xmlns:a16="http://schemas.microsoft.com/office/drawing/2014/main" val="900455096"/>
                  </a:ext>
                </a:extLst>
              </a:tr>
              <a:tr h="588838">
                <a:tc>
                  <a:txBody>
                    <a:bodyPr/>
                    <a:lstStyle/>
                    <a:p>
                      <a:pPr algn="ctr"/>
                      <a:r>
                        <a:rPr lang="en-US" sz="2800" dirty="0" smtClean="0"/>
                        <a:t>Variable</a:t>
                      </a:r>
                      <a:endParaRPr lang="en-CA" sz="2800" dirty="0"/>
                    </a:p>
                  </a:txBody>
                  <a:tcPr/>
                </a:tc>
                <a:tc>
                  <a:txBody>
                    <a:bodyPr/>
                    <a:lstStyle/>
                    <a:p>
                      <a:pPr algn="ctr"/>
                      <a:r>
                        <a:rPr lang="en-US" sz="2800" baseline="0" dirty="0" smtClean="0"/>
                        <a:t>Rank</a:t>
                      </a:r>
                      <a:endParaRPr lang="en-CA" sz="2800" dirty="0"/>
                    </a:p>
                  </a:txBody>
                  <a:tcPr/>
                </a:tc>
                <a:extLst>
                  <a:ext uri="{0D108BD9-81ED-4DB2-BD59-A6C34878D82A}">
                    <a16:rowId xmlns:a16="http://schemas.microsoft.com/office/drawing/2014/main" val="2470335069"/>
                  </a:ext>
                </a:extLst>
              </a:tr>
              <a:tr h="4581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smtClean="0"/>
                        <a:t>Shoreline</a:t>
                      </a:r>
                      <a:r>
                        <a:rPr lang="en-US" sz="2800" baseline="0" dirty="0" smtClean="0"/>
                        <a:t> (&lt;10 ha)</a:t>
                      </a:r>
                      <a:endParaRPr lang="en-CA" sz="2800" dirty="0" smtClean="0"/>
                    </a:p>
                  </a:txBody>
                  <a:tcPr/>
                </a:tc>
                <a:tc>
                  <a:txBody>
                    <a:bodyPr/>
                    <a:lstStyle/>
                    <a:p>
                      <a:pPr algn="ctr"/>
                      <a:r>
                        <a:rPr lang="en-US" sz="2800" dirty="0" smtClean="0"/>
                        <a:t>1</a:t>
                      </a:r>
                      <a:endParaRPr lang="en-CA" sz="2800" dirty="0"/>
                    </a:p>
                  </a:txBody>
                  <a:tcPr/>
                </a:tc>
                <a:extLst>
                  <a:ext uri="{0D108BD9-81ED-4DB2-BD59-A6C34878D82A}">
                    <a16:rowId xmlns:a16="http://schemas.microsoft.com/office/drawing/2014/main" val="1057718546"/>
                  </a:ext>
                </a:extLst>
              </a:tr>
              <a:tr h="4581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smtClean="0"/>
                        <a:t>Streams (</a:t>
                      </a:r>
                      <a:r>
                        <a:rPr lang="en-CA" sz="2800" dirty="0" smtClean="0"/>
                        <a:t>≤3</a:t>
                      </a:r>
                      <a:r>
                        <a:rPr lang="en-US" sz="2800" dirty="0" smtClean="0"/>
                        <a:t> order)</a:t>
                      </a:r>
                      <a:endParaRPr lang="en-CA" sz="2800" dirty="0" smtClean="0"/>
                    </a:p>
                  </a:txBody>
                  <a:tcPr/>
                </a:tc>
                <a:tc>
                  <a:txBody>
                    <a:bodyPr/>
                    <a:lstStyle/>
                    <a:p>
                      <a:pPr algn="ctr"/>
                      <a:r>
                        <a:rPr lang="en-US" sz="2800" dirty="0" smtClean="0"/>
                        <a:t>2</a:t>
                      </a:r>
                      <a:endParaRPr lang="en-CA" sz="2800" dirty="0"/>
                    </a:p>
                  </a:txBody>
                  <a:tcPr/>
                </a:tc>
                <a:extLst>
                  <a:ext uri="{0D108BD9-81ED-4DB2-BD59-A6C34878D82A}">
                    <a16:rowId xmlns:a16="http://schemas.microsoft.com/office/drawing/2014/main" val="1405725847"/>
                  </a:ext>
                </a:extLst>
              </a:tr>
              <a:tr h="458178">
                <a:tc>
                  <a:txBody>
                    <a:bodyPr/>
                    <a:lstStyle/>
                    <a:p>
                      <a:r>
                        <a:rPr lang="en-US" sz="2800" dirty="0" smtClean="0"/>
                        <a:t>Lakes</a:t>
                      </a:r>
                      <a:r>
                        <a:rPr lang="en-US" sz="2800" baseline="0" dirty="0" smtClean="0"/>
                        <a:t> &lt; 1 ha</a:t>
                      </a:r>
                      <a:endParaRPr lang="en-CA" sz="2800" dirty="0"/>
                    </a:p>
                  </a:txBody>
                  <a:tcPr/>
                </a:tc>
                <a:tc>
                  <a:txBody>
                    <a:bodyPr/>
                    <a:lstStyle/>
                    <a:p>
                      <a:pPr algn="ctr"/>
                      <a:r>
                        <a:rPr lang="en-US" sz="2800" dirty="0" smtClean="0"/>
                        <a:t>3</a:t>
                      </a:r>
                      <a:endParaRPr lang="en-CA" sz="2800" dirty="0"/>
                    </a:p>
                  </a:txBody>
                  <a:tcPr/>
                </a:tc>
                <a:extLst>
                  <a:ext uri="{0D108BD9-81ED-4DB2-BD59-A6C34878D82A}">
                    <a16:rowId xmlns:a16="http://schemas.microsoft.com/office/drawing/2014/main" val="2489344400"/>
                  </a:ext>
                </a:extLst>
              </a:tr>
              <a:tr h="458178">
                <a:tc>
                  <a:txBody>
                    <a:bodyPr/>
                    <a:lstStyle/>
                    <a:p>
                      <a:r>
                        <a:rPr lang="en-US" sz="2800" dirty="0" smtClean="0"/>
                        <a:t>Shoreline</a:t>
                      </a:r>
                      <a:r>
                        <a:rPr lang="en-US" sz="2800" baseline="0" dirty="0" smtClean="0"/>
                        <a:t> (&gt;10 ha)</a:t>
                      </a:r>
                      <a:endParaRPr lang="en-CA" sz="2800" dirty="0"/>
                    </a:p>
                  </a:txBody>
                  <a:tcPr/>
                </a:tc>
                <a:tc>
                  <a:txBody>
                    <a:bodyPr/>
                    <a:lstStyle/>
                    <a:p>
                      <a:pPr algn="ctr"/>
                      <a:r>
                        <a:rPr lang="en-US" sz="2800" dirty="0" smtClean="0"/>
                        <a:t>4</a:t>
                      </a:r>
                      <a:endParaRPr lang="en-CA" sz="2800" dirty="0"/>
                    </a:p>
                  </a:txBody>
                  <a:tcPr/>
                </a:tc>
                <a:extLst>
                  <a:ext uri="{0D108BD9-81ED-4DB2-BD59-A6C34878D82A}">
                    <a16:rowId xmlns:a16="http://schemas.microsoft.com/office/drawing/2014/main" val="1846621008"/>
                  </a:ext>
                </a:extLst>
              </a:tr>
              <a:tr h="51534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smtClean="0"/>
                        <a:t>Lakes</a:t>
                      </a:r>
                      <a:r>
                        <a:rPr lang="en-US" sz="2800" baseline="0" dirty="0" smtClean="0"/>
                        <a:t> 3-5 ha</a:t>
                      </a:r>
                      <a:endParaRPr lang="en-CA" sz="2800" dirty="0" smtClean="0"/>
                    </a:p>
                  </a:txBody>
                  <a:tcPr/>
                </a:tc>
                <a:tc>
                  <a:txBody>
                    <a:bodyPr/>
                    <a:lstStyle/>
                    <a:p>
                      <a:pPr algn="ctr"/>
                      <a:r>
                        <a:rPr lang="en-US" sz="2800" dirty="0" smtClean="0"/>
                        <a:t>5</a:t>
                      </a:r>
                      <a:endParaRPr lang="en-CA" sz="2800" dirty="0"/>
                    </a:p>
                  </a:txBody>
                  <a:tcPr/>
                </a:tc>
                <a:extLst>
                  <a:ext uri="{0D108BD9-81ED-4DB2-BD59-A6C34878D82A}">
                    <a16:rowId xmlns:a16="http://schemas.microsoft.com/office/drawing/2014/main" val="492675334"/>
                  </a:ext>
                </a:extLst>
              </a:tr>
            </a:tbl>
          </a:graphicData>
        </a:graphic>
      </p:graphicFrame>
    </p:spTree>
    <p:extLst>
      <p:ext uri="{BB962C8B-B14F-4D97-AF65-F5344CB8AC3E}">
        <p14:creationId xmlns:p14="http://schemas.microsoft.com/office/powerpoint/2010/main" val="3568260036"/>
      </p:ext>
    </p:extLst>
  </p:cSld>
  <p:clrMapOvr>
    <a:masterClrMapping/>
  </p:clrMapOvr>
  <mc:AlternateContent xmlns:mc="http://schemas.openxmlformats.org/markup-compatibility/2006" xmlns:p14="http://schemas.microsoft.com/office/powerpoint/2010/main">
    <mc:Choice Requires="p14">
      <p:transition spd="slow" p14:dur="2000" advTm="82681"/>
    </mc:Choice>
    <mc:Fallback xmlns="">
      <p:transition spd="slow" advTm="8268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94972" y="432452"/>
            <a:ext cx="7489371" cy="6139453"/>
          </a:xfrm>
          <a:prstGeom prst="rect">
            <a:avLst/>
          </a:prstGeom>
        </p:spPr>
      </p:pic>
      <p:sp>
        <p:nvSpPr>
          <p:cNvPr id="5" name="TextBox 4"/>
          <p:cNvSpPr txBox="1"/>
          <p:nvPr/>
        </p:nvSpPr>
        <p:spPr>
          <a:xfrm>
            <a:off x="8322365" y="6387239"/>
            <a:ext cx="4147930" cy="369332"/>
          </a:xfrm>
          <a:prstGeom prst="rect">
            <a:avLst/>
          </a:prstGeom>
          <a:noFill/>
        </p:spPr>
        <p:txBody>
          <a:bodyPr wrap="square" rtlCol="0">
            <a:spAutoFit/>
          </a:bodyPr>
          <a:lstStyle/>
          <a:p>
            <a:r>
              <a:rPr lang="en-US" dirty="0" smtClean="0">
                <a:solidFill>
                  <a:schemeClr val="tx1">
                    <a:lumMod val="85000"/>
                    <a:lumOff val="15000"/>
                  </a:schemeClr>
                </a:solidFill>
              </a:rPr>
              <a:t>Images – Cornell, Macaulay Library</a:t>
            </a:r>
            <a:endParaRPr lang="en-CA" dirty="0">
              <a:solidFill>
                <a:schemeClr val="tx1">
                  <a:lumMod val="85000"/>
                  <a:lumOff val="15000"/>
                </a:schemeClr>
              </a:solidFill>
            </a:endParaRPr>
          </a:p>
        </p:txBody>
      </p:sp>
    </p:spTree>
    <p:extLst>
      <p:ext uri="{BB962C8B-B14F-4D97-AF65-F5344CB8AC3E}">
        <p14:creationId xmlns:p14="http://schemas.microsoft.com/office/powerpoint/2010/main" val="2283075186"/>
      </p:ext>
    </p:extLst>
  </p:cSld>
  <p:clrMapOvr>
    <a:masterClrMapping/>
  </p:clrMapOvr>
  <mc:AlternateContent xmlns:mc="http://schemas.openxmlformats.org/markup-compatibility/2006" xmlns:p14="http://schemas.microsoft.com/office/powerpoint/2010/main">
    <mc:Choice Requires="p14">
      <p:transition spd="slow" p14:dur="2000" advTm="27337"/>
    </mc:Choice>
    <mc:Fallback xmlns="">
      <p:transition spd="slow" advTm="27337"/>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Interpretation</a:t>
            </a:r>
            <a:endParaRPr lang="en-CA" dirty="0"/>
          </a:p>
        </p:txBody>
      </p:sp>
      <p:sp>
        <p:nvSpPr>
          <p:cNvPr id="6" name="Rectangle 5"/>
          <p:cNvSpPr/>
          <p:nvPr/>
        </p:nvSpPr>
        <p:spPr>
          <a:xfrm>
            <a:off x="793805" y="4511003"/>
            <a:ext cx="8958470" cy="2195473"/>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400" dirty="0" smtClean="0">
                <a:solidFill>
                  <a:schemeClr val="tx1">
                    <a:lumMod val="75000"/>
                    <a:lumOff val="25000"/>
                  </a:schemeClr>
                </a:solidFill>
              </a:rPr>
              <a:t>“The </a:t>
            </a:r>
            <a:r>
              <a:rPr lang="en-US" sz="2400" dirty="0">
                <a:solidFill>
                  <a:schemeClr val="tx1">
                    <a:lumMod val="75000"/>
                    <a:lumOff val="25000"/>
                  </a:schemeClr>
                </a:solidFill>
              </a:rPr>
              <a:t>single story creates stereotypes, and the problem with stereotypes is not that they are untrue, but that they are incomplete. They make one story become the only story</a:t>
            </a:r>
            <a:r>
              <a:rPr lang="en-US" sz="2400" dirty="0" smtClean="0">
                <a:solidFill>
                  <a:schemeClr val="tx1">
                    <a:lumMod val="75000"/>
                    <a:lumOff val="25000"/>
                  </a:schemeClr>
                </a:solidFill>
              </a:rPr>
              <a:t>.”</a:t>
            </a:r>
            <a:endParaRPr lang="en-CA" sz="2400" dirty="0" smtClean="0">
              <a:solidFill>
                <a:schemeClr val="tx1">
                  <a:lumMod val="75000"/>
                  <a:lumOff val="25000"/>
                </a:schemeClr>
              </a:solidFill>
            </a:endParaRPr>
          </a:p>
          <a:p>
            <a:pPr algn="ctr">
              <a:spcBef>
                <a:spcPts val="1000"/>
              </a:spcBef>
              <a:buClr>
                <a:srgbClr val="90C226"/>
              </a:buClr>
              <a:buSzPct val="80000"/>
            </a:pPr>
            <a:r>
              <a:rPr lang="en-US" sz="2400" dirty="0" smtClean="0">
                <a:solidFill>
                  <a:schemeClr val="tx1">
                    <a:lumMod val="75000"/>
                    <a:lumOff val="25000"/>
                  </a:schemeClr>
                </a:solidFill>
              </a:rPr>
              <a:t>								- </a:t>
            </a:r>
            <a:r>
              <a:rPr lang="en-US" sz="2400" dirty="0" err="1" smtClean="0">
                <a:solidFill>
                  <a:schemeClr val="tx1">
                    <a:lumMod val="75000"/>
                    <a:lumOff val="25000"/>
                  </a:schemeClr>
                </a:solidFill>
              </a:rPr>
              <a:t>Chimamanda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Ngozi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Adichie</a:t>
            </a:r>
            <a:r>
              <a:rPr lang="en-US" sz="2400" dirty="0" smtClean="0">
                <a:solidFill>
                  <a:schemeClr val="tx1">
                    <a:lumMod val="75000"/>
                    <a:lumOff val="25000"/>
                  </a:schemeClr>
                </a:solidFill>
              </a:rPr>
              <a:t> </a:t>
            </a:r>
            <a:r>
              <a:rPr lang="en-US" sz="2400" dirty="0" smtClean="0"/>
              <a:t>  </a:t>
            </a:r>
          </a:p>
          <a:p>
            <a:pPr marL="342900" lvl="0" indent="-342900" algn="r">
              <a:spcBef>
                <a:spcPts val="1000"/>
              </a:spcBef>
              <a:buClr>
                <a:srgbClr val="90C226"/>
              </a:buClr>
              <a:buSzPct val="80000"/>
              <a:buFont typeface="Wingdings 3" charset="2"/>
              <a:buChar char=""/>
            </a:pPr>
            <a:endParaRPr lang="en-US" sz="2400" dirty="0" smtClean="0">
              <a:solidFill>
                <a:prstClr val="black">
                  <a:lumMod val="75000"/>
                  <a:lumOff val="25000"/>
                </a:prstClr>
              </a:solidFill>
            </a:endParaRPr>
          </a:p>
        </p:txBody>
      </p:sp>
      <p:grpSp>
        <p:nvGrpSpPr>
          <p:cNvPr id="5" name="Group 4"/>
          <p:cNvGrpSpPr/>
          <p:nvPr/>
        </p:nvGrpSpPr>
        <p:grpSpPr>
          <a:xfrm>
            <a:off x="2659188" y="1421959"/>
            <a:ext cx="5212080" cy="3089044"/>
            <a:chOff x="2659188" y="1421959"/>
            <a:chExt cx="5212080" cy="308904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188" y="1421959"/>
              <a:ext cx="4632960" cy="3089044"/>
            </a:xfrm>
            <a:prstGeom prst="rect">
              <a:avLst/>
            </a:prstGeom>
          </p:spPr>
        </p:pic>
        <p:sp>
          <p:nvSpPr>
            <p:cNvPr id="4" name="TextBox 3"/>
            <p:cNvSpPr txBox="1"/>
            <p:nvPr/>
          </p:nvSpPr>
          <p:spPr>
            <a:xfrm>
              <a:off x="6278880" y="4141671"/>
              <a:ext cx="1592388" cy="369332"/>
            </a:xfrm>
            <a:prstGeom prst="rect">
              <a:avLst/>
            </a:prstGeom>
            <a:noFill/>
          </p:spPr>
          <p:txBody>
            <a:bodyPr wrap="square" rtlCol="0">
              <a:spAutoFit/>
            </a:bodyPr>
            <a:lstStyle/>
            <a:p>
              <a:r>
                <a:rPr lang="en-CA" dirty="0" err="1" smtClean="0">
                  <a:solidFill>
                    <a:schemeClr val="bg1"/>
                  </a:solidFill>
                </a:rPr>
                <a:t>J.Avery</a:t>
              </a:r>
              <a:endParaRPr lang="en-CA" dirty="0">
                <a:solidFill>
                  <a:schemeClr val="bg1"/>
                </a:solidFill>
              </a:endParaRPr>
            </a:p>
          </p:txBody>
        </p:sp>
      </p:grpSp>
    </p:spTree>
    <p:extLst>
      <p:ext uri="{BB962C8B-B14F-4D97-AF65-F5344CB8AC3E}">
        <p14:creationId xmlns:p14="http://schemas.microsoft.com/office/powerpoint/2010/main" val="4056408716"/>
      </p:ext>
    </p:extLst>
  </p:cSld>
  <p:clrMapOvr>
    <a:masterClrMapping/>
  </p:clrMapOvr>
  <mc:AlternateContent xmlns:mc="http://schemas.openxmlformats.org/markup-compatibility/2006" xmlns:p14="http://schemas.microsoft.com/office/powerpoint/2010/main">
    <mc:Choice Requires="p14">
      <p:transition spd="slow" p14:dur="2000" advTm="1059"/>
    </mc:Choice>
    <mc:Fallback xmlns="">
      <p:transition spd="slow" advTm="105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9752128" cy="1320800"/>
          </a:xfrm>
        </p:spPr>
        <p:txBody>
          <a:bodyPr/>
          <a:lstStyle/>
          <a:p>
            <a:r>
              <a:rPr lang="en-CA" dirty="0" smtClean="0"/>
              <a:t>Waterfowl Breeding Population &amp; Habitat Survey</a:t>
            </a:r>
            <a:endParaRPr lang="en-CA" dirty="0"/>
          </a:p>
        </p:txBody>
      </p:sp>
      <p:pic>
        <p:nvPicPr>
          <p:cNvPr id="5" name="Content Placeholder 3"/>
          <p:cNvPicPr>
            <a:picLocks noChangeAspect="1"/>
          </p:cNvPicPr>
          <p:nvPr/>
        </p:nvPicPr>
        <p:blipFill>
          <a:blip r:embed="rId3"/>
          <a:stretch>
            <a:fillRect/>
          </a:stretch>
        </p:blipFill>
        <p:spPr>
          <a:xfrm>
            <a:off x="2860997" y="1432895"/>
            <a:ext cx="4755754" cy="3657266"/>
          </a:xfrm>
          <a:prstGeom prst="rect">
            <a:avLst/>
          </a:prstGeom>
          <a:ln>
            <a:solidFill>
              <a:schemeClr val="tx1">
                <a:lumMod val="85000"/>
                <a:lumOff val="15000"/>
              </a:schemeClr>
            </a:solidFill>
          </a:ln>
        </p:spPr>
      </p:pic>
      <p:sp>
        <p:nvSpPr>
          <p:cNvPr id="7" name="Rectangle 6"/>
          <p:cNvSpPr/>
          <p:nvPr/>
        </p:nvSpPr>
        <p:spPr>
          <a:xfrm>
            <a:off x="1719706" y="5090161"/>
            <a:ext cx="8320551" cy="1513235"/>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“…arguably the largest and best-designed population survey in the world.” </a:t>
            </a:r>
          </a:p>
          <a:p>
            <a:pPr lvl="0">
              <a:spcBef>
                <a:spcPts val="1000"/>
              </a:spcBef>
              <a:buClr>
                <a:srgbClr val="90C226"/>
              </a:buClr>
              <a:buSzPct val="80000"/>
            </a:pPr>
            <a:r>
              <a:rPr lang="en-US" sz="2800" dirty="0" smtClean="0">
                <a:solidFill>
                  <a:schemeClr val="tx1">
                    <a:lumMod val="75000"/>
                    <a:lumOff val="25000"/>
                  </a:schemeClr>
                </a:solidFill>
              </a:rPr>
              <a:t>	– </a:t>
            </a:r>
            <a:r>
              <a:rPr lang="en-US" sz="2400" dirty="0">
                <a:solidFill>
                  <a:schemeClr val="tx1">
                    <a:lumMod val="75000"/>
                    <a:lumOff val="25000"/>
                  </a:schemeClr>
                </a:solidFill>
              </a:rPr>
              <a:t>Murray et al, 2010 (</a:t>
            </a:r>
            <a:r>
              <a:rPr lang="en-US" sz="2400" i="1" u="sng" dirty="0">
                <a:solidFill>
                  <a:schemeClr val="tx1">
                    <a:lumMod val="75000"/>
                    <a:lumOff val="25000"/>
                  </a:schemeClr>
                </a:solidFill>
              </a:rPr>
              <a:t>Ecology,</a:t>
            </a:r>
            <a:r>
              <a:rPr lang="en-US" sz="2400" dirty="0">
                <a:solidFill>
                  <a:schemeClr val="tx1">
                    <a:lumMod val="75000"/>
                    <a:lumOff val="25000"/>
                  </a:schemeClr>
                </a:solidFill>
              </a:rPr>
              <a:t> 91(2</a:t>
            </a:r>
            <a:r>
              <a:rPr lang="en-US" sz="2400" dirty="0" smtClean="0">
                <a:solidFill>
                  <a:schemeClr val="tx1">
                    <a:lumMod val="75000"/>
                    <a:lumOff val="25000"/>
                  </a:schemeClr>
                </a:solidFill>
              </a:rPr>
              <a:t>))</a:t>
            </a:r>
          </a:p>
        </p:txBody>
      </p:sp>
    </p:spTree>
    <p:extLst>
      <p:ext uri="{BB962C8B-B14F-4D97-AF65-F5344CB8AC3E}">
        <p14:creationId xmlns:p14="http://schemas.microsoft.com/office/powerpoint/2010/main" val="253751841"/>
      </p:ext>
    </p:extLst>
  </p:cSld>
  <p:clrMapOvr>
    <a:masterClrMapping/>
  </p:clrMapOvr>
  <mc:AlternateContent xmlns:mc="http://schemas.openxmlformats.org/markup-compatibility/2006" xmlns:p14="http://schemas.microsoft.com/office/powerpoint/2010/main">
    <mc:Choice Requires="p14">
      <p:transition spd="slow" p14:dur="2000" advTm="59073"/>
    </mc:Choice>
    <mc:Fallback xmlns="">
      <p:transition spd="slow" advTm="5907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Waterfowl Distribution in Canada</a:t>
            </a:r>
            <a:endParaRPr lang="en-C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grpSp>
        <p:nvGrpSpPr>
          <p:cNvPr id="12" name="Group 11"/>
          <p:cNvGrpSpPr/>
          <p:nvPr/>
        </p:nvGrpSpPr>
        <p:grpSpPr>
          <a:xfrm>
            <a:off x="1198606" y="1338159"/>
            <a:ext cx="7392058" cy="3426854"/>
            <a:chOff x="6453808" y="2010894"/>
            <a:chExt cx="5659356" cy="3462248"/>
          </a:xfrm>
        </p:grpSpPr>
        <p:grpSp>
          <p:nvGrpSpPr>
            <p:cNvPr id="8" name="Group 7"/>
            <p:cNvGrpSpPr/>
            <p:nvPr/>
          </p:nvGrpSpPr>
          <p:grpSpPr>
            <a:xfrm>
              <a:off x="6453808" y="2022182"/>
              <a:ext cx="5659356" cy="3450960"/>
              <a:chOff x="2142335" y="1529902"/>
              <a:chExt cx="6823429" cy="365560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953" b="7131"/>
              <a:stretch/>
            </p:blipFill>
            <p:spPr>
              <a:xfrm>
                <a:off x="2142335" y="1529902"/>
                <a:ext cx="6127022" cy="3655602"/>
              </a:xfrm>
              <a:prstGeom prst="rect">
                <a:avLst/>
              </a:prstGeom>
            </p:spPr>
          </p:pic>
          <p:sp>
            <p:nvSpPr>
              <p:cNvPr id="7" name="TextBox 6"/>
              <p:cNvSpPr txBox="1"/>
              <p:nvPr/>
            </p:nvSpPr>
            <p:spPr>
              <a:xfrm>
                <a:off x="6460066" y="4792398"/>
                <a:ext cx="2505698" cy="393106"/>
              </a:xfrm>
              <a:prstGeom prst="rect">
                <a:avLst/>
              </a:prstGeom>
              <a:noFill/>
            </p:spPr>
            <p:txBody>
              <a:bodyPr wrap="square" rtlCol="0">
                <a:spAutoFit/>
              </a:bodyPr>
              <a:lstStyle/>
              <a:p>
                <a:r>
                  <a:rPr lang="en-US" dirty="0" smtClean="0"/>
                  <a:t>Barker et al, 2014</a:t>
                </a:r>
                <a:endParaRPr lang="en-CA" dirty="0"/>
              </a:p>
            </p:txBody>
          </p:sp>
        </p:grpSp>
        <p:sp>
          <p:nvSpPr>
            <p:cNvPr id="5" name="TextBox 4"/>
            <p:cNvSpPr txBox="1"/>
            <p:nvPr/>
          </p:nvSpPr>
          <p:spPr>
            <a:xfrm>
              <a:off x="6453809" y="2010894"/>
              <a:ext cx="3684377" cy="369332"/>
            </a:xfrm>
            <a:prstGeom prst="rect">
              <a:avLst/>
            </a:prstGeom>
            <a:noFill/>
          </p:spPr>
          <p:txBody>
            <a:bodyPr wrap="square" rtlCol="0">
              <a:spAutoFit/>
            </a:bodyPr>
            <a:lstStyle/>
            <a:p>
              <a:r>
                <a:rPr lang="en-US" dirty="0" smtClean="0"/>
                <a:t>Waterfowl Distribution in Canada</a:t>
              </a:r>
              <a:endParaRPr lang="en-CA" dirty="0"/>
            </a:p>
          </p:txBody>
        </p:sp>
      </p:grpSp>
      <p:sp>
        <p:nvSpPr>
          <p:cNvPr id="10" name="Rectangle 9"/>
          <p:cNvSpPr/>
          <p:nvPr/>
        </p:nvSpPr>
        <p:spPr>
          <a:xfrm>
            <a:off x="1198606" y="4897175"/>
            <a:ext cx="8676387" cy="1641475"/>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2014—First waterfowl SDM in Canada published</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Based on Traditional Survey area (excluding BC)</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Poor performance in out-of-sample areas</a:t>
            </a:r>
          </a:p>
        </p:txBody>
      </p:sp>
    </p:spTree>
    <p:extLst>
      <p:ext uri="{BB962C8B-B14F-4D97-AF65-F5344CB8AC3E}">
        <p14:creationId xmlns:p14="http://schemas.microsoft.com/office/powerpoint/2010/main" val="151474790"/>
      </p:ext>
    </p:extLst>
  </p:cSld>
  <p:clrMapOvr>
    <a:masterClrMapping/>
  </p:clrMapOvr>
  <mc:AlternateContent xmlns:mc="http://schemas.openxmlformats.org/markup-compatibility/2006" xmlns:p14="http://schemas.microsoft.com/office/powerpoint/2010/main">
    <mc:Choice Requires="p14">
      <p:transition spd="slow" p14:dur="2000" advTm="34461"/>
    </mc:Choice>
    <mc:Fallback xmlns="">
      <p:transition spd="slow" advTm="3446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Species Distribution Models for BC</a:t>
            </a:r>
            <a:endParaRPr lang="en-C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Picture 5"/>
          <p:cNvPicPr>
            <a:picLocks noChangeAspect="1"/>
          </p:cNvPicPr>
          <p:nvPr/>
        </p:nvPicPr>
        <p:blipFill>
          <a:blip r:embed="rId3"/>
          <a:stretch>
            <a:fillRect/>
          </a:stretch>
        </p:blipFill>
        <p:spPr>
          <a:xfrm>
            <a:off x="2134772" y="1346200"/>
            <a:ext cx="5863501" cy="2575969"/>
          </a:xfrm>
          <a:prstGeom prst="rect">
            <a:avLst/>
          </a:prstGeom>
          <a:noFill/>
          <a:ln>
            <a:solidFill>
              <a:schemeClr val="accent1">
                <a:lumMod val="50000"/>
              </a:schemeClr>
            </a:solidFill>
          </a:ln>
        </p:spPr>
      </p:pic>
      <p:sp>
        <p:nvSpPr>
          <p:cNvPr id="3" name="Right Arrow Callout 2"/>
          <p:cNvSpPr/>
          <p:nvPr/>
        </p:nvSpPr>
        <p:spPr>
          <a:xfrm>
            <a:off x="5437030" y="5798032"/>
            <a:ext cx="1226917" cy="486659"/>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GIS</a:t>
            </a:r>
            <a:endParaRPr lang="en-CA" sz="2800" dirty="0"/>
          </a:p>
        </p:txBody>
      </p:sp>
      <p:sp>
        <p:nvSpPr>
          <p:cNvPr id="10" name="Rectangle 9"/>
          <p:cNvSpPr/>
          <p:nvPr/>
        </p:nvSpPr>
        <p:spPr>
          <a:xfrm>
            <a:off x="2028755" y="3552922"/>
            <a:ext cx="8676387" cy="3195747"/>
          </a:xfrm>
          <a:prstGeom prst="rect">
            <a:avLst/>
          </a:prstGeom>
        </p:spPr>
        <p:txBody>
          <a:bodyPr wrap="square">
            <a:spAutoFit/>
          </a:bodyPr>
          <a:lstStyle/>
          <a:p>
            <a:pPr lvl="0">
              <a:spcBef>
                <a:spcPts val="1000"/>
              </a:spcBef>
              <a:buClr>
                <a:srgbClr val="90C226"/>
              </a:buClr>
              <a:buSzPct val="80000"/>
            </a:pPr>
            <a:endParaRPr lang="en-US" sz="2800" dirty="0" smtClean="0">
              <a:solidFill>
                <a:prstClr val="black">
                  <a:lumMod val="75000"/>
                  <a:lumOff val="25000"/>
                </a:prstClr>
              </a:solidFill>
            </a:endParaRP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Project objective:</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Develop species </a:t>
            </a:r>
            <a:r>
              <a:rPr lang="en-US" sz="2800" dirty="0">
                <a:solidFill>
                  <a:schemeClr val="tx1">
                    <a:lumMod val="75000"/>
                    <a:lumOff val="25000"/>
                  </a:schemeClr>
                </a:solidFill>
              </a:rPr>
              <a:t>d</a:t>
            </a:r>
            <a:r>
              <a:rPr lang="en-US" sz="2800" dirty="0" smtClean="0">
                <a:solidFill>
                  <a:schemeClr val="tx1">
                    <a:lumMod val="75000"/>
                    <a:lumOff val="25000"/>
                  </a:schemeClr>
                </a:solidFill>
              </a:rPr>
              <a:t>istribution </a:t>
            </a:r>
            <a:r>
              <a:rPr lang="en-US" sz="2800" dirty="0">
                <a:solidFill>
                  <a:schemeClr val="tx1">
                    <a:lumMod val="75000"/>
                    <a:lumOff val="25000"/>
                  </a:schemeClr>
                </a:solidFill>
              </a:rPr>
              <a:t>m</a:t>
            </a:r>
            <a:r>
              <a:rPr lang="en-US" sz="2800" dirty="0" smtClean="0">
                <a:solidFill>
                  <a:schemeClr val="tx1">
                    <a:lumMod val="75000"/>
                    <a:lumOff val="25000"/>
                  </a:schemeClr>
                </a:solidFill>
              </a:rPr>
              <a:t>odels for BC</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Inform conservation planning/management</a:t>
            </a:r>
          </a:p>
          <a:p>
            <a:pPr marL="800100" lvl="1" indent="-342900">
              <a:spcBef>
                <a:spcPts val="1000"/>
              </a:spcBef>
              <a:buClr>
                <a:srgbClr val="90C226"/>
              </a:buClr>
              <a:buSzPct val="80000"/>
              <a:buFont typeface="Wingdings" panose="05000000000000000000" pitchFamily="2" charset="2"/>
              <a:buChar char="§"/>
            </a:pPr>
            <a:r>
              <a:rPr lang="en-US" sz="2800" dirty="0" smtClean="0">
                <a:solidFill>
                  <a:schemeClr val="tx1">
                    <a:lumMod val="75000"/>
                    <a:lumOff val="25000"/>
                  </a:schemeClr>
                </a:solidFill>
              </a:rPr>
              <a:t>Open data </a:t>
            </a:r>
            <a:r>
              <a:rPr lang="en-US" sz="2800" dirty="0" smtClean="0">
                <a:solidFill>
                  <a:schemeClr val="tx1">
                    <a:lumMod val="75000"/>
                    <a:lumOff val="25000"/>
                  </a:schemeClr>
                </a:solidFill>
                <a:sym typeface="Symbol" panose="05050102010706020507" pitchFamily="18" charset="2"/>
              </a:rPr>
              <a:t>   </a:t>
            </a:r>
            <a:r>
              <a:rPr lang="en-US" sz="2800" dirty="0" smtClean="0">
                <a:solidFill>
                  <a:prstClr val="black">
                    <a:lumMod val="75000"/>
                    <a:lumOff val="25000"/>
                  </a:prstClr>
                </a:solidFill>
                <a:sym typeface="Symbol" panose="05050102010706020507" pitchFamily="18" charset="2"/>
              </a:rPr>
              <a:t>              </a:t>
            </a:r>
            <a:r>
              <a:rPr lang="en-US" sz="2800" dirty="0" smtClean="0">
                <a:solidFill>
                  <a:schemeClr val="tx1">
                    <a:lumMod val="75000"/>
                    <a:lumOff val="25000"/>
                  </a:schemeClr>
                </a:solidFill>
                <a:sym typeface="Symbol" panose="05050102010706020507" pitchFamily="18" charset="2"/>
              </a:rPr>
              <a:t>Tools </a:t>
            </a:r>
            <a:r>
              <a:rPr lang="en-US" sz="2800" dirty="0">
                <a:solidFill>
                  <a:schemeClr val="tx1">
                    <a:lumMod val="75000"/>
                    <a:lumOff val="25000"/>
                  </a:schemeClr>
                </a:solidFill>
                <a:sym typeface="Symbol" panose="05050102010706020507" pitchFamily="18" charset="2"/>
              </a:rPr>
              <a:t>&amp;</a:t>
            </a:r>
            <a:r>
              <a:rPr lang="en-US" sz="2800" dirty="0" smtClean="0">
                <a:solidFill>
                  <a:schemeClr val="tx1">
                    <a:lumMod val="75000"/>
                    <a:lumOff val="25000"/>
                  </a:schemeClr>
                </a:solidFill>
                <a:sym typeface="Symbol" panose="05050102010706020507" pitchFamily="18" charset="2"/>
              </a:rPr>
              <a:t> information</a:t>
            </a:r>
            <a:endParaRPr lang="en-US" sz="2800" dirty="0" smtClean="0">
              <a:solidFill>
                <a:schemeClr val="tx1">
                  <a:lumMod val="75000"/>
                  <a:lumOff val="25000"/>
                </a:schemeClr>
              </a:solidFill>
            </a:endParaRPr>
          </a:p>
          <a:p>
            <a:pPr marL="800100" lvl="1" indent="-342900">
              <a:spcBef>
                <a:spcPts val="1000"/>
              </a:spcBef>
              <a:buClr>
                <a:srgbClr val="90C226"/>
              </a:buClr>
              <a:buSzPct val="80000"/>
              <a:buFont typeface="Wingdings" panose="05000000000000000000" pitchFamily="2" charset="2"/>
              <a:buChar char="§"/>
            </a:pPr>
            <a:endParaRPr lang="en-US" sz="2000" dirty="0" smtClean="0">
              <a:solidFill>
                <a:prstClr val="black">
                  <a:lumMod val="75000"/>
                  <a:lumOff val="25000"/>
                </a:prstClr>
              </a:solidFill>
            </a:endParaRPr>
          </a:p>
        </p:txBody>
      </p:sp>
    </p:spTree>
    <p:extLst>
      <p:ext uri="{BB962C8B-B14F-4D97-AF65-F5344CB8AC3E}">
        <p14:creationId xmlns:p14="http://schemas.microsoft.com/office/powerpoint/2010/main" val="2293180327"/>
      </p:ext>
    </p:extLst>
  </p:cSld>
  <p:clrMapOvr>
    <a:masterClrMapping/>
  </p:clrMapOvr>
  <mc:AlternateContent xmlns:mc="http://schemas.openxmlformats.org/markup-compatibility/2006" xmlns:p14="http://schemas.microsoft.com/office/powerpoint/2010/main">
    <mc:Choice Requires="p14">
      <p:transition spd="slow" p14:dur="2000" advTm="60351"/>
    </mc:Choice>
    <mc:Fallback xmlns="">
      <p:transition spd="slow" advTm="6035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445" y="627827"/>
            <a:ext cx="4418931" cy="5718617"/>
          </a:xfrm>
          <a:prstGeom prst="rect">
            <a:avLst/>
          </a:prstGeom>
        </p:spPr>
      </p:pic>
      <p:sp>
        <p:nvSpPr>
          <p:cNvPr id="2" name="Title 1"/>
          <p:cNvSpPr>
            <a:spLocks noGrp="1"/>
          </p:cNvSpPr>
          <p:nvPr>
            <p:ph type="title"/>
          </p:nvPr>
        </p:nvSpPr>
        <p:spPr/>
        <p:txBody>
          <a:bodyPr/>
          <a:lstStyle/>
          <a:p>
            <a:r>
              <a:rPr lang="en-US" dirty="0" smtClean="0"/>
              <a:t>Survey Area</a:t>
            </a:r>
            <a:endParaRPr lang="en-CA" dirty="0"/>
          </a:p>
        </p:txBody>
      </p:sp>
      <p:sp>
        <p:nvSpPr>
          <p:cNvPr id="7" name="Rectangle 6"/>
          <p:cNvSpPr/>
          <p:nvPr/>
        </p:nvSpPr>
        <p:spPr>
          <a:xfrm>
            <a:off x="677334" y="1501802"/>
            <a:ext cx="6823457" cy="3754874"/>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Central Interior Plateau</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Mid-elevation  ~ 800-1200m</a:t>
            </a:r>
          </a:p>
          <a:p>
            <a:pPr marL="342900" indent="-342900">
              <a:spcBef>
                <a:spcPts val="1000"/>
              </a:spcBef>
              <a:buClr>
                <a:srgbClr val="90C226"/>
              </a:buClr>
              <a:buSzPct val="80000"/>
              <a:buFont typeface="Wingdings 3" charset="2"/>
              <a:buChar char=""/>
            </a:pPr>
            <a:r>
              <a:rPr lang="en-US" sz="2800" dirty="0">
                <a:solidFill>
                  <a:schemeClr val="tx1">
                    <a:lumMod val="75000"/>
                    <a:lumOff val="25000"/>
                  </a:schemeClr>
                </a:solidFill>
              </a:rPr>
              <a:t>S</a:t>
            </a:r>
            <a:r>
              <a:rPr lang="en-US" sz="2800" dirty="0" smtClean="0">
                <a:solidFill>
                  <a:schemeClr val="tx1">
                    <a:lumMod val="75000"/>
                    <a:lumOff val="25000"/>
                  </a:schemeClr>
                </a:solidFill>
              </a:rPr>
              <a:t>parsely populated</a:t>
            </a: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Forestry, mining, agriculture</a:t>
            </a:r>
          </a:p>
          <a:p>
            <a:pPr marL="342900" lvl="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Survey Area  ~</a:t>
            </a:r>
            <a:r>
              <a:rPr lang="en-US" sz="2800" dirty="0">
                <a:solidFill>
                  <a:schemeClr val="tx1">
                    <a:lumMod val="75000"/>
                    <a:lumOff val="25000"/>
                  </a:schemeClr>
                </a:solidFill>
              </a:rPr>
              <a:t>10,714,000 ha </a:t>
            </a:r>
            <a:endParaRPr lang="en-US" sz="2800" dirty="0" smtClean="0">
              <a:solidFill>
                <a:schemeClr val="tx1">
                  <a:lumMod val="75000"/>
                  <a:lumOff val="25000"/>
                </a:schemeClr>
              </a:solidFill>
            </a:endParaRPr>
          </a:p>
          <a:p>
            <a:pPr lvl="2">
              <a:spcBef>
                <a:spcPts val="1000"/>
              </a:spcBef>
              <a:buClr>
                <a:srgbClr val="90C226"/>
              </a:buClr>
              <a:buSzPct val="80000"/>
            </a:pPr>
            <a:r>
              <a:rPr lang="en-US" sz="2800" dirty="0">
                <a:solidFill>
                  <a:schemeClr val="tx1">
                    <a:lumMod val="75000"/>
                    <a:lumOff val="25000"/>
                  </a:schemeClr>
                </a:solidFill>
              </a:rPr>
              <a:t>	</a:t>
            </a:r>
            <a:r>
              <a:rPr lang="en-US" sz="2800" dirty="0" smtClean="0">
                <a:solidFill>
                  <a:schemeClr val="tx1">
                    <a:lumMod val="75000"/>
                    <a:lumOff val="25000"/>
                  </a:schemeClr>
                </a:solidFill>
              </a:rPr>
              <a:t>		   </a:t>
            </a:r>
            <a:r>
              <a:rPr lang="en-CA" sz="2800" dirty="0" smtClean="0">
                <a:solidFill>
                  <a:schemeClr val="tx1">
                    <a:lumMod val="75000"/>
                    <a:lumOff val="25000"/>
                  </a:schemeClr>
                </a:solidFill>
              </a:rPr>
              <a:t>(41,000 mi</a:t>
            </a:r>
            <a:r>
              <a:rPr lang="en-CA" sz="2800" baseline="30000" dirty="0" smtClean="0">
                <a:solidFill>
                  <a:schemeClr val="tx1">
                    <a:lumMod val="75000"/>
                    <a:lumOff val="25000"/>
                  </a:schemeClr>
                </a:solidFill>
              </a:rPr>
              <a:t>2</a:t>
            </a:r>
            <a:r>
              <a:rPr lang="en-CA" sz="2800" dirty="0" smtClean="0">
                <a:solidFill>
                  <a:schemeClr val="tx1">
                    <a:lumMod val="75000"/>
                    <a:lumOff val="25000"/>
                  </a:schemeClr>
                </a:solidFill>
              </a:rPr>
              <a:t>)</a:t>
            </a:r>
            <a:endParaRPr lang="en-US" sz="2800" dirty="0" smtClean="0">
              <a:solidFill>
                <a:schemeClr val="tx1">
                  <a:lumMod val="75000"/>
                  <a:lumOff val="25000"/>
                </a:schemeClr>
              </a:solidFill>
            </a:endParaRPr>
          </a:p>
          <a:p>
            <a:pPr marL="342900" lvl="0" indent="-342900">
              <a:spcBef>
                <a:spcPts val="1000"/>
              </a:spcBef>
              <a:buClr>
                <a:srgbClr val="90C226"/>
              </a:buClr>
              <a:buSzPct val="80000"/>
              <a:buFont typeface="Wingdings 3" charset="2"/>
              <a:buChar char=""/>
            </a:pPr>
            <a:endParaRPr lang="en-US" sz="2000" dirty="0">
              <a:solidFill>
                <a:prstClr val="black">
                  <a:lumMod val="75000"/>
                  <a:lumOff val="25000"/>
                </a:prstClr>
              </a:solidFill>
            </a:endParaRPr>
          </a:p>
        </p:txBody>
      </p:sp>
    </p:spTree>
    <p:extLst>
      <p:ext uri="{BB962C8B-B14F-4D97-AF65-F5344CB8AC3E}">
        <p14:creationId xmlns:p14="http://schemas.microsoft.com/office/powerpoint/2010/main" val="1735498970"/>
      </p:ext>
    </p:extLst>
  </p:cSld>
  <p:clrMapOvr>
    <a:masterClrMapping/>
  </p:clrMapOvr>
  <mc:AlternateContent xmlns:mc="http://schemas.openxmlformats.org/markup-compatibility/2006" xmlns:p14="http://schemas.microsoft.com/office/powerpoint/2010/main">
    <mc:Choice Requires="p14">
      <p:transition spd="slow" p14:dur="2000" advTm="43667"/>
    </mc:Choice>
    <mc:Fallback xmlns="">
      <p:transition spd="slow" advTm="4366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445" y="627827"/>
            <a:ext cx="4418931" cy="5718617"/>
          </a:xfrm>
          <a:prstGeom prst="rect">
            <a:avLst/>
          </a:prstGeom>
        </p:spPr>
      </p:pic>
      <p:sp>
        <p:nvSpPr>
          <p:cNvPr id="2" name="Title 1"/>
          <p:cNvSpPr>
            <a:spLocks noGrp="1"/>
          </p:cNvSpPr>
          <p:nvPr>
            <p:ph type="title"/>
          </p:nvPr>
        </p:nvSpPr>
        <p:spPr/>
        <p:txBody>
          <a:bodyPr/>
          <a:lstStyle/>
          <a:p>
            <a:r>
              <a:rPr lang="en-US" dirty="0" smtClean="0"/>
              <a:t>Survey Design</a:t>
            </a:r>
            <a:endParaRPr lang="en-CA" dirty="0"/>
          </a:p>
        </p:txBody>
      </p:sp>
      <p:pic>
        <p:nvPicPr>
          <p:cNvPr id="3" name="Picture 2"/>
          <p:cNvPicPr>
            <a:picLocks noChangeAspect="1"/>
          </p:cNvPicPr>
          <p:nvPr/>
        </p:nvPicPr>
        <p:blipFill>
          <a:blip r:embed="rId4"/>
          <a:stretch>
            <a:fillRect/>
          </a:stretch>
        </p:blipFill>
        <p:spPr>
          <a:xfrm>
            <a:off x="2192622" y="4951940"/>
            <a:ext cx="997130" cy="1190739"/>
          </a:xfrm>
          <a:prstGeom prst="rect">
            <a:avLst/>
          </a:prstGeom>
        </p:spPr>
      </p:pic>
      <p:pic>
        <p:nvPicPr>
          <p:cNvPr id="2050" name="Picture 2" descr="Image result for ducks unlimi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5487" y="4951940"/>
            <a:ext cx="1295047" cy="12950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77333" y="1501802"/>
            <a:ext cx="6823457" cy="4437112"/>
          </a:xfrm>
          <a:prstGeom prst="rect">
            <a:avLst/>
          </a:prstGeom>
        </p:spPr>
        <p:txBody>
          <a:bodyPr wrap="square">
            <a:spAutoFit/>
          </a:bodyPr>
          <a:lstStyle/>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Aerial helicopter surveys </a:t>
            </a: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400m strip transects, E-W</a:t>
            </a:r>
          </a:p>
          <a:p>
            <a:pPr marL="342900" indent="-342900">
              <a:spcBef>
                <a:spcPts val="1000"/>
              </a:spcBef>
              <a:buClr>
                <a:srgbClr val="90C226"/>
              </a:buClr>
              <a:buSzPct val="80000"/>
              <a:buFont typeface="Wingdings 3" charset="2"/>
              <a:buChar char=""/>
            </a:pPr>
            <a:r>
              <a:rPr lang="en-US" sz="2800" dirty="0">
                <a:solidFill>
                  <a:schemeClr val="tx1">
                    <a:lumMod val="75000"/>
                    <a:lumOff val="25000"/>
                  </a:schemeClr>
                </a:solidFill>
              </a:rPr>
              <a:t>Mobile GIS</a:t>
            </a:r>
            <a:endParaRPr lang="en-US" sz="2800"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8 </a:t>
            </a:r>
            <a:r>
              <a:rPr lang="en-US" sz="2800" dirty="0" err="1" smtClean="0">
                <a:solidFill>
                  <a:schemeClr val="tx1">
                    <a:lumMod val="75000"/>
                    <a:lumOff val="25000"/>
                  </a:schemeClr>
                </a:solidFill>
              </a:rPr>
              <a:t>Ecosections</a:t>
            </a:r>
            <a:r>
              <a:rPr lang="en-US" sz="2800" dirty="0" smtClean="0">
                <a:solidFill>
                  <a:schemeClr val="tx1">
                    <a:lumMod val="75000"/>
                    <a:lumOff val="25000"/>
                  </a:schemeClr>
                </a:solidFill>
              </a:rPr>
              <a:t>    </a:t>
            </a:r>
          </a:p>
          <a:p>
            <a:pPr marL="342900" indent="-342900">
              <a:spcBef>
                <a:spcPts val="1000"/>
              </a:spcBef>
              <a:buClr>
                <a:srgbClr val="90C226"/>
              </a:buClr>
              <a:buSzPct val="80000"/>
              <a:buFont typeface="Wingdings 3" charset="2"/>
              <a:buChar char=""/>
            </a:pPr>
            <a:r>
              <a:rPr lang="en-US" sz="2800" dirty="0" smtClean="0">
                <a:solidFill>
                  <a:schemeClr val="tx1">
                    <a:lumMod val="75000"/>
                    <a:lumOff val="25000"/>
                  </a:schemeClr>
                </a:solidFill>
              </a:rPr>
              <a:t>2007 – 2017 (11 years)</a:t>
            </a:r>
            <a:endParaRPr lang="en-CA" sz="2800" dirty="0" smtClean="0">
              <a:solidFill>
                <a:schemeClr val="tx1">
                  <a:lumMod val="75000"/>
                  <a:lumOff val="25000"/>
                </a:schemeClr>
              </a:solidFill>
            </a:endParaRPr>
          </a:p>
          <a:p>
            <a:pPr marL="342900" indent="-342900">
              <a:spcBef>
                <a:spcPts val="1000"/>
              </a:spcBef>
              <a:buClr>
                <a:srgbClr val="90C226"/>
              </a:buClr>
              <a:buSzPct val="80000"/>
              <a:buFont typeface="Wingdings 3" charset="2"/>
              <a:buChar char=""/>
            </a:pPr>
            <a:r>
              <a:rPr lang="en-CA" sz="2800" dirty="0" smtClean="0">
                <a:solidFill>
                  <a:schemeClr val="tx1">
                    <a:lumMod val="75000"/>
                    <a:lumOff val="25000"/>
                  </a:schemeClr>
                </a:solidFill>
              </a:rPr>
              <a:t>30,000</a:t>
            </a:r>
            <a:r>
              <a:rPr lang="en-CA" sz="2800" dirty="0">
                <a:solidFill>
                  <a:schemeClr val="tx1">
                    <a:lumMod val="75000"/>
                    <a:lumOff val="25000"/>
                  </a:schemeClr>
                </a:solidFill>
              </a:rPr>
              <a:t>+ </a:t>
            </a:r>
            <a:r>
              <a:rPr lang="en-CA" sz="2800" dirty="0" smtClean="0">
                <a:solidFill>
                  <a:schemeClr val="tx1">
                    <a:lumMod val="75000"/>
                    <a:lumOff val="25000"/>
                  </a:schemeClr>
                </a:solidFill>
              </a:rPr>
              <a:t>records; 27 </a:t>
            </a:r>
            <a:r>
              <a:rPr lang="en-CA" sz="2800" dirty="0">
                <a:solidFill>
                  <a:schemeClr val="tx1">
                    <a:lumMod val="75000"/>
                    <a:lumOff val="25000"/>
                  </a:schemeClr>
                </a:solidFill>
              </a:rPr>
              <a:t>distinct </a:t>
            </a:r>
            <a:r>
              <a:rPr lang="en-CA" sz="2800" dirty="0" smtClean="0">
                <a:solidFill>
                  <a:schemeClr val="tx1">
                    <a:lumMod val="75000"/>
                    <a:lumOff val="25000"/>
                  </a:schemeClr>
                </a:solidFill>
              </a:rPr>
              <a:t>species</a:t>
            </a:r>
          </a:p>
          <a:p>
            <a:pPr marL="342900" indent="-342900">
              <a:spcBef>
                <a:spcPts val="1000"/>
              </a:spcBef>
              <a:buClr>
                <a:srgbClr val="90C226"/>
              </a:buClr>
              <a:buSzPct val="80000"/>
              <a:buFont typeface="Wingdings 3" charset="2"/>
              <a:buChar char=""/>
            </a:pPr>
            <a:endParaRPr lang="en-US" sz="2800" dirty="0" smtClean="0"/>
          </a:p>
          <a:p>
            <a:pPr>
              <a:spcBef>
                <a:spcPts val="1000"/>
              </a:spcBef>
              <a:buClr>
                <a:srgbClr val="90C226"/>
              </a:buClr>
              <a:buSzPct val="80000"/>
            </a:pPr>
            <a:endParaRPr lang="en-US" sz="2800" dirty="0"/>
          </a:p>
        </p:txBody>
      </p:sp>
    </p:spTree>
    <p:extLst>
      <p:ext uri="{BB962C8B-B14F-4D97-AF65-F5344CB8AC3E}">
        <p14:creationId xmlns:p14="http://schemas.microsoft.com/office/powerpoint/2010/main" val="2727042438"/>
      </p:ext>
    </p:extLst>
  </p:cSld>
  <p:clrMapOvr>
    <a:masterClrMapping/>
  </p:clrMapOvr>
  <mc:AlternateContent xmlns:mc="http://schemas.openxmlformats.org/markup-compatibility/2006" xmlns:p14="http://schemas.microsoft.com/office/powerpoint/2010/main">
    <mc:Choice Requires="p14">
      <p:transition spd="slow" p14:dur="2000" advTm="86320"/>
    </mc:Choice>
    <mc:Fallback xmlns="">
      <p:transition spd="slow" advTm="8632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Breeding Population Trends</a:t>
            </a:r>
            <a:endParaRPr lang="en-CA" dirty="0"/>
          </a:p>
        </p:txBody>
      </p:sp>
      <p:grpSp>
        <p:nvGrpSpPr>
          <p:cNvPr id="21" name="Group 20"/>
          <p:cNvGrpSpPr/>
          <p:nvPr/>
        </p:nvGrpSpPr>
        <p:grpSpPr>
          <a:xfrm>
            <a:off x="127322" y="1557507"/>
            <a:ext cx="11590651" cy="4546036"/>
            <a:chOff x="127322" y="1557507"/>
            <a:chExt cx="11590651" cy="4546036"/>
          </a:xfrm>
        </p:grpSpPr>
        <p:sp>
          <p:nvSpPr>
            <p:cNvPr id="12" name="AutoShape 4" descr="data:image/png;base64,iVBORw0KGgoAAAANSUhEUgAAAtAAAAHgCAMAAAC7G6qeAAAAUVBMVEUAAAAAcrIAnnMzMzNNTU1WtOloaGh8fHyMjIyZmZmampqnp6eysrK9vb3Hx8fMeafQ0NDVXgDZ2dnh4eHmnwDp6enr6+vw5ELw8PDy8vL///8PBr6sAAAACXBIWXMAABJ0AAASdAHeZh94AAAgAElEQVR4nO2dC2PqqhKFaW/Uqn24tVpP/v8PvXkHCBAYAgw469y7m2oWM5BPQiCmrCaRChJLnQCJtKUIaFJRIqBJRYmAJhUlAppUlAhoUlEioElFiYAmFSUCmlSUCGhSUUIINOMkvfU8LXdWbS520b2nLlRZeKf9p74c98hi2ezw5VIwr74KVqFsElG0vJOs0wmgvIBettEGQOvfWwLdUKcvyDmyXLZ14XKh/e9ogLZOJ4AQAt1J3RpgoN1DqQu/HdjZXJpLZGm3a8Us+2g10N4ZbYVgGpSH2OlCG4UU6PrOKnNpLpHl3a62XTQBrY+dLrRRXJvcThWrTrd6OCW2L533zen5Ku3XbTb/nCu2v3SvXA6s+uRP/M0L7PSshSKmQq/Nm4feyDnlfIYozz37kDxqvzqrL/Unsd+aK9y+8FUNpQ67zdWRqzCeRQT7HHd44bMv78n2/UvTxhJErrm4Qptt1mxfVZXudrdPJ4DwA30ZBnWXmb1qekUB9GF679xtnTgCuhe6LrZaFPrdv3KuRaeUT3/4Gfvo9uQ9Gv8iq89+Nz3QXIWbFz6nUmWgF1XodxDtc9zBfB7LOw+vfrPPZSK11Fx8oVdue1npyiWdAEIP9K05ps/62bTWfXz1szsEn935eQl0da2fH+17jfO7adBqatwbqy71sxsFL4u4dZ1dM0a+iE4xn/799sg8Fx6135SVXNfLsANf4arf+7YAelmFoZKifYw7hprKuw8986HdUUpkaPmpuYRC920FGpT3cqWn3a3TCSD0QJ+Hq7DT3FJ79px2WQLdAvdst8/9JdazGrE6dS90feyyiHP/yrMdSfDOqfBBn/1v16VH7ddk9a0AuuHssqhwT1t1XgC9rEL3r2Sf4o6hWhgbzJo3P4Y3pxHHXEm5uRQHoZYbgNvdOp0AQg/0fjik97mlGt0unwcN0NP2cMSbAze8PL6gLGLPHUveORU+6OM2RxE9ar8mqydTlN0dfLHCQ2f2sV8AvazCUMlle/FA95n13Wt7FcCNOCSgueYSCv1ohsTfd0UDPOdyLNMJIPRACxvDL1/V1OoGoMe3DhJW6iL4Y8k7xTSeje/KReE9ar8uqyXQ1cdFeKPbe+g+92xZiKIKmvaSBunjz492IMONOCTSVIOiduPexd1/aRrNJZ0AyhHor2YIe/6+2wI9bXP7LovgW1kJ3bBxaztNxZHR+a2A1tZ8BPrAFoVoquAAdNtF8yMOS6CbsdFpGHxpGoCAXmqqtOKctWfzjN060M9pu+LPoXIR3XWXGPypOqR80bxH55ezUg45+JqLFf7oX1QMOZZV6P61HHJ0rzS9Mz/ikBKpNEOOTrdTO58hNgANOQyaKn1m/a0WJ+nyuZ0PqoXGkdH56Fv7a8LqNFyTVKoiTn2crgPmnXI+t9kueHR+OavholBZtqrCPf7VtH0ZC11WoftX0V4C0F30YQXnws78iENKhGsuoVBuZ7EBpNa1SCeA0APdnFPP/bxPN3PVNv++PSrDxJcB6K9uiup7HuBdWHUbJpbEItpCb90l2a2baOCdUj7XijsyvEfnl7Pqp+2UZSsrXF26RJ9tf/rx5OYCl1XoNiW7FID10au+d6/3FT/ikBLhmksotJ+2O7cnD77S3O7W6QQQeqCFmfk9G0aPva5GoOt+Fv9z7s76qf+2c+KL6Asd43RdEOecCh/Fz37zHo1/kdUnN5Eg13VR4W4Fh/ELGuex0GUVpj6bs0sB+IWafl/+9kHGSWgu1cJKdZcqPe9unU4A4QeaXzu97buFq6/2heul7SNMQNff8tL3V+PvjyVXxFBofW+XZYe7g76XS9+9Pr6F7HiP2r/Mql0h/rjqgZYXixkblpyve6HQRRXG84ZgFwOwfun7Ovz6ZPyIQwaaay5h6fvaLX3fF5WedrdOJ4CwAl26nuPlnllBj33by+/Xd8pLBHRk9Wt114PdnaJhgb6NY+mCREBH1jiEtrufISTQ3Fi6IBHQsXVpL/MO33Y7hwR6Pw1+SxIBTSpKBDSpKBHQpKJEQAfR14FNI1T117TEGd8VW91eTNZaG2kWtUsIHbiZjGFh7VPansCs1m31eM+G2kbiREAH0Jkd7t1tHy2O++HejVra7nXh7lfT2vp1bj4CbyPxIqADqBrvXaranrbrZM8tn/x2PezytW5rv7S3F4C+2T7A4/VEQAdUf7tofxdKexslv92rUi09y7a6XQARgFbaSK0I6IBq75QYvsb1lLc7fSpHDotdTzdxiUVtI7UioMPpwn9Libvnb/p5V96htLCJGzobqRMBHU77dibCBPSHsqdd2MQNnY3UiYAOpo/5exu1Euin8g6lpU3c0NhIvQjoUBoetWUA+nN4JpawUKKwiRuTjaQSAR1I46PjxofV9F+enbfraZpOAFplG3YaS67omBlEjRNEz0M13Dqvn7ZTXNupbZ3mb33RJaFJBHQI3atq/K7esELSjRP47Xb1T14d0dg6TUAvbSROBHQAPSvuTothDbuSt5eTFVpbqwlomuMwioAOoBN/S9yt3xqe+jlvTw8VWre1moBe2Ei8COgAEu/x1D3lf3EHqN5WK6c7SApR65CKEgFNKkoENKkoEdCkokRAk4oSAU0qSgQ0qSgR0KSiRECTihIBTSpKBDSpKBHQpKK0FdAPk8zvkjNR0IKcBDQyZ2bponMS0MicmaWLzklAI3Nmli46JwGNzJlZuuicBDQyZ2bponMS0MicmaWLzklAI3Nmlu4uQUwCOidnZukS0EFqUZAzp3R34/+AZqAI6JycWaW76/4DGT0+CgR0Ts680t3twP0z8KPwIKDzcuaT7m4WzA0J2oqAzsmZV7pALL0+CrGBJr2Odt1/UG9gUQ+NwplTuj6XdjTkeBFnZulCqaSLwldxZpYufBKapu1ew5lZul4fhZ1RsJgENDJnZuk6Oi2RVezL7UxA5+TMLF1LpwJh15hzCQR0Ts7M0l1z6vti6MzKSs9OQCNzZpau1rk6qgh0IUpAI3Nmlu7Cab0E6DX3rYeagEbmzCxd3um2lg2NuTNP+BHQyJyZpTs63e/L8Lh/xDToIKCROTNLt3btmD1jrs75EdDInDmlC79hDh6TeujMnLmkazMnvHXMPjCNobNyZpHu3C/HPyvQLEdeTvTpOixDbxZTysBYLAGNy4k73cWQmYCG6lWciNNVXQCiy5aARuZEm656OgNdtgQ0MifOdLWzc+iyJaCROfGlC7/ZHh4T7iSgkTmRpbu2cIIr2wcBjc6JKt31ZUBM2fZvEtC4nIjStVnVxpPt+KYD0FUj008CegMnlnQtb9JAki33pj3Q1fCP7icBvYUTRbr2txxhyFZ8k4DG5USQrssNdOmzld+0B3qkmoAO6UydruP9oOgad1Og/9fKqhgSRrUzzqlz2E5WQFc19dBhncnShd2qj65xCWhkzkTpQr94gq5x3YCu+H8I6BDOJEEDPdo2hdMJ6EqgmoAO4YwftB04x44ZzukCdCV20wR0CGfsoIm+GYgB6KoalgRppTCgM27QYayRVxNtOm23rhS1KMgZM2i6r7qGcxLQyJwRg85Xgnk1EQGdkzNa0NTf3SagX8MZKag4UZdXExHQOTmjBMXwMAIC+jWcMYIullHyaiICOidn+KA5PF0D7iSgkTlDB93y751gdBLQyJxhg2pu2gDeyvHeCeYloF/EGTKoGuceSwjTBHRmcGUG9OofslS/DseSgM4MroyAHp6ZrGdaf4eoAst3GxHQ4WpRkBNq3Q3Ptte8a3hnGHJ0e7w7MLrg200E9Gs4wdadiVqTEU6l4HGlm4B+DSfMavzjUKbvo4A72EGabC1KJKBfwwm36rjV4TxyHGokvFIsAf0azs2HHNqpOm4H4+WkUWvZ6vt/Avo1nBtfFKogXwIG/o6sbbYKrAno13BuOm2nxnmrmM5OAWoC+jWcGy6s2OIctaIT0wT0azg3C7rEWX+RFreifR4E9Gs4Nwoq45xkxsEg+LwKLqCDX31k7wRapdmEnfxmiJieTvBkYWSg9dq1z7esC3q+JSINQPe/iM8QHV/FqDnn7RWhh94Z12c9PpYFOf17aLGFUy5D2zmde2pEQ45uaRaGdF5YpgNaaF1bVJI3kRPTiIAexnaQRxEnb/NITj+g+YZ1gARDE9l31EiAFu+fcUYaQ5vHcPoALeIcPKaHU7MgvsF9evGAbsV3zbn/MY9ATjjQ7Z3N828RYno49TdEWWSOB+iddLuBC9N5YRl/6btpytGJ5mZ7vUx3+PlNMsYEWnVbV75/EC+QE2IdOobeCZncRQX0Y41pNEA/lAsrlkjnhWVMoPmH4gLXKrAB/TBeI2ICWvmu1cgjLyyjAc21XZjb9MM47b5UoNkFPdAPm246LywjAS3QnFlF7ZzON7siAXod6Ve5C8TByuPsFxSzU+qm174CiQZo48gj6LeEcDmtrTLOuVXUwckDnBHQD0M3LU/4uQj50YJZlzjnVlE3p/y0BH2xqIDWd9OwP9xrFxOV08rKNQZ3aPOqqKtzgDg3oB86dmkMPYnHmT+yeVXU3ck9dCEroB/y0GNnfIzKqvI4WtZWHc65VRTibCqcJ9DL0TQNOTrt9DjnVlHoPSu5TNstJCBMF4WtxHudNwyak/P9PVOgH/1Yo9+gabvFrftbBi3IqQf6XLFe6YBuxTENFLo2B1lXcc6torGBPjOGAujHcCzRtVwgp+52F+4XHE/XQOrUAl2xL0eSgwHdddPoWi6QU2W1wjm3isYG2rlnDgn0w2eaA12bO1otcc6torGB/mBPVEDX3DWisxMeM7pTtlrjnFtFYwN9rw73BaxV/2+r4WfN/QwNdCsA0+ja3MHqgHNuFY0/5FheFA7cVhzd1fwzCtAP944aXZtbWuV6rt4PDw/6Bnaia1wXoKsaBdCtyv16bW9dfmh9vw1t0tsbmGh0jasFWimB3ZRAP4r9em1jVX1aQz7Q6+3VgR6H0Aug/9fKopiNtNuV+OBHZaWCPm+xBfotZIA0koF+nveM7c/CXEfF/5O4h+5kM/RA14mYpJxwD/uEuo5naBeNrnG1QN+Hle+Kn+uo+C0MQD8srhHRtblWXU2WVtvvcsOCvr35EI2ucbVAn1g7bXc/sBNyoFsZmc7jLpCd7qaVvB65mNypBXqc3RBWDNENOWbp/opqDvfpCbnLD98PFbRQJxBo9UVhSqBbqaDGfif1Amb+8+f25Bh0cKVwaoE2DDnkFcKYK4WrWkCN+bsui9yEP5/p+iAkdHClcGqBVl4U2ihFLSTtDOfwUDEBTtUnbf6bHRk8QxSjUwu0ctouE6A77URFieniVKTEZZvFM0QxOvVAQ5WiFlrBYYbHtHDqk+p76EyeIYrRWTjQPSGoemhjMt0YGvoQUXRwpXCqgWZMebddhkBP03YQqrfPdiWH9s0GZ+SzjKidpQP9EC4KHaHeNluL4GtPUXEP+nJONdA+SlELF6dDV73Jh2iKamEjoL2drwd0J7u5D+CpfzetkMzBbHzv7wS0t1ML9DjU4NdMygF6lIHr3eNt9waDejcx7XA6aDkmoL2daqArxsKMoZF+10fJ9a4FGtZJu09+9xQT0N5ONdBfHM+uj+cwRUP+1QiRw7ddg7RrMNhizsgwAe3tVANdh3kux9vbO2qgR7msMSoXJHdON0SJBKNDJC+nFmiw9LGy6n52llJ6XW5ZlVsEHSJ5OfVAnzcfQ3udUKO33Fs35ICMkeRZDpOWzYEOEWzOv78/U7E6oLd/WONbz/MbjOgki+Y+M3dWoofiOuvvz0i0FuiK3Q7s/jyw61ZAT0MOUCedaNEcOs1htZeyIXKCK4Hz789MtBbopmf+ZJf6yQ6bA23/tU8+UXeLtzPwndTqVsgIrhROH6Av7ZTdtmPotzVtXX/ETnrKM0RgoD/Y953t6+vmF4XTL8p9Vol3/8Y9zqOlHXfhTBePEzqGbkk+tNeEp9pN1rWAfwPUjW+Mq5Omv0sWLKhW5nmDMDE9sn0DzXLUl337TVl2duTZ5V6Ojb6jb+Yb4eqksd7o+rwgMT2c5gOqBxoqp1qEeIqKhDe651yt1BndqDRETB+n+YAmBtoeaWj9fYbfIY7Wan3hQZ0qt8XVySMG0H8LAYDmb7bbCnSt3q0erQl9PGZ/oKRfJwELhSvgY0Qta7Oo+YAJ/2aa5lmiO+XFyTqzrYAGfCwtemnosGGl6zG/u3n3Y3M62nxsudoJ60cc6/22VxNJ6FrZ1s4laqB9tFYLpVaOdOjbmjSNtDXQVjXwGVstXrAbRqzBZCjIMVsAwY4xkQC9gnSk+/TkvmxjoGM95dl9PGwXU/UJWXPqO+HYd9vF/9a3Adk0N55CL5TUMQNe/a4OKraNyYfROlc74fKBfugPetI7qSGUKGZz4FaTxtzgMLvH5EPPch0Qxwa61/3w6cizF9C6bnq48XTNDIxp5XSjBT7f7jhCgjnhMRXOeTLN6TSRBuj6yVyJ9q6F4uAj+a6LPdPwFVHbdCNcw+pk1Revcp0I6C3vtrOuhQoAJPfPWHbU8HtWbCdlYE54zMcMsvSK0aPvtxMB/c2SPJcD9TeTLKCenc4nlpV0DcG3b6KVrth99o3jOtlFoevdSfBcBCH/7ugK1IMTMk7yDgqQ7LS8sgNPJ/tNy3gBXYW8284s9N/uNxyKzrntU55dTgvgmG6IeqyPCEZHrvNYWFGJJwIh0A99n1mDOmdDUJvD7VNRGJt+PMtW2347X6B5pHEC3UrV9uApGXVQu94LUlHPVWio0yaqlm8g0N3fWHGfht4W6HkYihfoh9xRb/pAL4eTsVNFBaSiNy7gYzRzDQMa0V/B6uhADXSrsb2Hh4/4Ag24YLJNd8lS/MYFnxaaJoEBfVD9nUJfoOHnNhQLK6uSv9YOCQq32qSr5ihBbwFHATzL0f14brmw4jNaq8ED01hHa/rIdVh3v7wBFC5dfeujP/3ZO7VAf7D+LxRu+KAZr+sP+ERYlDbnTyB9N43rhGJueHRYwp1aoOvT4dYOOQ7bjaH9gQYtVURoczGpd/h4wyWovXO10eEx0T0jQgu08C0sl2GHPtYWQD/ch9OhgV6k4zGAtg5q7bRqcXBMeDVLAPqxDdCtXJgOC7QiEZ9Lwg3TdWjtVwAaLFO0roFhHfWiXOuOOiTQuhTgMTdJ17WBoTERnYmmN6MCzefiiLWyXCuogS23vjxieDch0JCT4EsA3a0U7s/PUED38j8rrkIdBOiVqGmABo/ogDFxDK2kN3VAK1cK+3ujq6r/44XyTwjQrayOg7FcI12bA21xXogNtNcNGQgn3+BOLdAnxUrhwO/wj/wTDHSntZH1Wv21lEEPtBpoy5F7TKCnZkMHVwqnFuhxZoOb4ajqgEAP0t79ZTfjsOQN3HUpgLafW4kGNF85dHClcLoAXUcAetSCa/v6CyTC574loN1mv6MALVcMHVwpnFqgVUOONaD/16reUgOPEOsAJLiAwT9uQlIIqWWlgO2USsGfBGl9URilhxalHYisO9897k5us4V5PXpoq0kD3TdWgTET9LOhlmS0QCun7VIBPToBXI+Gd0Fmj/2exmxBsjnQqhbY6L6CaM74QKuUGuhBTgdPueO7USane7ZOWp/X1WSVGdDBlmSyBHqQ5UAEGjPJOXzlQOszyhHoEEsyGqBvB8ZOyxtHcQE9auVY+o3bYWb4cW5Cao+zMZusxtDh1hjVQN/6C8KbEujNVwptZHGw/kT5xkwB9PAMT+WBXs0lxQjJE2gY0QCgT+3zkk7OXycMBzSArQFI8JVdkh5aE9QuEXRzwimcaqC71ZSn82PtggHtsTziMeOX4ByuStY6C3RwpXAagHZ/8ChGoMceWjMeWYkKiNhpK6Cdao0OrhTOlwFaWWCwr9r5XCuMWTnXGB1cKZx5AO17i5G5XG2/neJo9WmAqosOrhTOTID2vAnUPojAd4qj5TF0RwdXCqcO6Kh/eNO7Fnr5rF/LfDsIku0QBh0ieTlLB3pDpwvXLjGlD0z6imbtVAPtoxS1iOm06rCNMc09P5qK5ukkoKFOFypdxi7oKpqXk4DexvlnVKCg5FS8SUDjcmaWLjonAY3MmVm66JwENDJnZumicxLQyJyZpYvOSUAjc2aWLjonAY3MmVm66JwENDJnZumicxLQyJyZpYvOSUCHcELvl/MKSs7uTQJ6eyf8DlCPoOTs3ySgN3cC1rv9g5JzeHNzoFHpd1LEoOONzaSkKrKH/h2cvxFjUg+d0lk40C3JMKDnvt09KI2h0zlfA2hIB914jg9g306zHMmcpQPdAFnDoPx9HOtj5MGKn5WcDwLaoGPjPMKsBHQyZzZAH6HG3xoIZQv0LzAsAZ3KmQvQ3ekfJCjQx94JC0tAp3JmAnR3+gd6oTwPHwVQWAI6lTMPoI+dM+7pf7ggpB7aKPBI8KWBPg5OqfV+RW0bsz8rRP4Q+Vmjr1r9/h6b/yAz9eCYq854QINWKn5NctkXENtnmPMSQLeXzCkmgowHJR7Q4zK0uf5K/jQ9tKWEjFz4hl+IvgjQKUaCa4cFDdBGwoK1nBnvFAPEjIA+DpP87s0EOmNOUY0nzohA98vQUxWcxgJxTv9yLinYygfo47RqBSAafs/YyqVNTKCH+oM+m1FP/+Bht0fMDazxe2jwVD0c6OPK6DMq0A8wIC6tdjTJKWZfF9Dnz233ZdAsnMfjz8+P1KY2V+ZOemiK11UlLtDQS+KhzY2s6pgVMrIqYSyIdzpB7XE+yQdoG/70ZutbbJYhfn4MfXtcoI+r90a4sWol+OW0HNz2iPmM+DECrUP3pxcoZDtYgfRPv11IfccYFWjlgbZA1vXjL1UR5Fo6hwz7TIwfLp8lGVTrfSvNbgH05v3TWsyYQB+V9bOpBfw2/UcgQnqo1bVYu24BBw3lnEdIbuMHAS5HZtdP1hYxFYoI9LA8AqkHPqBb8cd8uy4oLtCQEfAWdbUflf0opd09HtBd+tCeC36bfmhCFBzMPTTkYEcCeiLYYgFXjy50BK0cldmhuzLKiQe0Tw+NGOhOEtRd98PX04Xr8OkKn8HjCHSXnXPn67VobtvrijLvGRHox9Hj6h/8vZPIXV6/rZm2s+I6/AlFkRJ4jGSZra7zBfZupoQiAp3ieyePyHdk2AxJzfSESnfMaEGweEeCb0y7ccPxAed5+9tHq1bDz5r7uQ60x9GC85zinrnBab7SWvSO3dTJ5ncY/44TjbqPUTOeg353cjlwsPR1+4aYBwIBzf2o5p82QMefk0pzV/PillULj8/kQY+sGOhXJNnktjv9qTtf0FWhh5WATnDL7tJpNyn2210sCctglpj/Pn6OzX+/UyxTl7xMTvPGOrnAJkIFdMX/dAMaXAfPy+no3wxUO1cne4/9eHY9WzXm4PXUX9fZ3klFAD0OoRdA/6+VwdlVwjbMJjouNhCox07xRpNk+/KvdbbSskjTRVsnIaFr7dtIEYK69dAVoIcO97HUC1UPLUjVlw53GK9nu+iLj91NOzbXdqqjkGC5PdTJGgD0SHUWQC8XOSLEtHYuRgjNsEE947CyRH3sbkP7/VF9FiyGEQjv8IM6iwfaY9ou0oj/10ZrhXREi327wywEOizhTgDQ4CHHsAwPm/XZ/t7INXl8+ny+ggVMt70kBDVsK3RYwp1AoNUXhWtAK/s8y+aP3nJpzidupwWpb0B+KoriBAC9WCF0WCnUv7vWb78I0Csxja2U16kIEdBmbVML+cDF70SSAD0H/VEqRNBEp6IXA1qUy2FVeD2CAnzWV3JqZuF8EdCPzICWfrVCwONgQYxGSNcTTgEXAQ0H+t8/WBWs2tyZnlUp67Ie5rf/KIBumfNgy2+cEzlmGUD/+wckGg7l5LTvOFe0HrOfPgPe7wpnC9+qXQpnTKD//fMjGmzM6RyOD5G8nDGBfsCBjn9p14qAzs8ZFegHmOeszqcEdEJnXKDho2h8LWeQD89ZVRShMzLQ7buwgQe6ljPJg+e8KorPmQDoTs5Qo2u5QM7M0kXnTAV0K6dZD3QtF8iZWbronCmB7vXPjmt0LRfImVe68Iv8coEetEZ1Vsf5VYCGX+OXD3QnQwPldJxfBWiPlbIXAbqVppUyOs5ezqzSTQO0MSI+oIekZa5zOs4vA3SSlbKVoSlSoOfkB66zOs4vA7S5twwSc+WsgBxovhLQ3iAvQjJLN9G4XU9CHkCP5xkQ11mdT7OCS+X8F0WGhPIAWqyFG9d5XfEgnk32RG27bDMeQ891UFTDsikDnduMygporprOrKJbktke6CBq29NmH5v9XGJuVhg6qZmNGj5wCMw9tNMHWu5PaAzdSd/depyJ8C3J5AK0uxM6tvOJuYFz+6DrDZDgk+vB86sCLTnth4UbxPQ4Wj5OSB17KzTmK4yh4bkkcOog6EkwxjRa4WjZ7wYLoBS2w+LhfAGgN+/y1uDR7gD4DFgH9yIaHZZwZ/lAJ+i4PNiCOv26aHRYwp3FA53kOHt8iMBOGnL0bxYOdKKOC37Fg+8yKy9n6UBn13HhQyQvZ/FA59Zx4UMkL2f5QGfmzCxddE4CGpkzs3TROQloZM7M0kXnJKCROTNLF52TgEbmzCxddE4CGpkzs3TROQloZM7M0kXnJKCROTNLF52TgEbmzCxddM7tgTbqfzGCvGjMl6moZUwCOvOYL1NRAvo1Yr5MRQno14j5MhXFBDSJFEsENKkoEdCkokRAk4oSAU0qSgQ0qSgFArpqpPhZVeML8WLWAUMqYoyhgoXUB01R0ZgHdIhphigM0NXwj/yz5n9GiinEDhyzbe3hnXBA64ImqWjIz60upjFufKCDfZ41MaMe52rsuAIeaV3QRBUNJm1MY9iAY+jIQOtihjzOckwuUtBq6oJGr2jgWmrriQjosE1AQMeNGXIIrYtZG2sZDuiqVkIVuvpKoEM2Oh+ztmrzYEHDwqWKGbq3cG/c8oHuDifz+cIAAAclSURBVDOqNg8XNAVcrwK08AGO8mnWxgwaVq5aFKB1QVNUNEFMU8BQQIunpThAq2OGDSuffqMArQ6aoqJpGjcB0HzkWEBrYgYNK8XkIsWraB2jfQ0xA/OMAuhpMWex2BPw9KSLGXgtS4gZZZCjC5qiokkaN8WQg0RKIgKaVJQIaFJRIqBJRYmAJhUlAppUlAhoUlEioElFiYAmFSUCOqDYJGfrV9X5t8+pdFGTBZQH0J2FgHYXNVlAeQBJLANF7RZQApX3D1adu40TY6d7u/VZsf1Xu/FsX3pye/W9euefdmdsKoKkFQEdUDzQz6qF9GPcqBp8z91opCW6e2nP7TUDPe/e/NtuEtFGEdABxQ+hz+xUX9utMzvU9YF13fC9eam5+vtsfzu3aE97TWNofvfDs/5iQb8Kk78I6IDigd6zZ//ivsG4vrf9ccVOl+Glbu8Pbq8J6Hn3ln8aXK+JmiegePim7X6j/ffSDCH2PaQj9+Je8yviFkkvap6AWgG6rm97Vl0J6C1FzRNQPHyKIUerr35YsdhLOeSQyyQtRc0TUDx85+a67iZe5VXs2rxU9e/V3+3r017Ki0K5TNJS1DwBxa8U3sepOXna7nN8id24vVgLujxt15eZula4Rc0TUMLS9+0wLJDMCyvnilWf9fDS4Vpze32NQPMLK3VNQK+JmodUlAhoUlEioElFiYAmFSUCmlSUCGhSUSKgSUWJgCYVJQKaVJQIaFJRIqBJRYmAJhUlAppUlAhoUlEioElFiYAmFSUCmlSUCGhSUSKgSUWJgCYVJQKaVJQIaFJRIqBJRYmAJhUlAppUlAhoUlEioElFiYAmFSUCmlSUCGhSUSKgSUXp5YH+z6DUpQUocPMEsYmAJqAJ6JJEQBPQRYmAJqCLEgFNQBclApqALkoENAFdlAhoArooCYf0uC3QOwI6ughogeej5gjPfz+zHttM+EVVmhHoubSxOD6CrkAdgIrElOk5AD0lMxeUBStZJBlSAs9SHz3vxePBxh/8O8vSduP/FLwwrgRTcSKAf39/OqA59uzLMwDN/dVaAjovSUALRM97AYBuWN4JfXTtXpxQ4N+fRDRfHnMv77///v3TAj3/IKDzksSzQPS8FwTo/3Y7YcyxKG38xQ7Avz+ZaHUZ9kD/+ycSrUiQEdC5qSFYLcURnkgRey6htJ1aWqDF4hRj6D+15AJZvfy/osAeY4UI6EJk2UPPl2wrQLv20FNxaxeF5h7aHmjqocsWd0CtxtBM3ACNoZm8qSvOfgw9luFQnmEMTUDnKwno1VmOqSddA9owy8EDbSzOepaj/2c1PcdpQAI6Q/FH1DAPPf2w76EN89C2xTkByLYrbxgESWOXLFjJIsmQEg6pdqVwOqpsfoGfTFCWZgCa8WXwBfv0qGw1Pcg8tHgpjF5ZJBlSlsRIZ/LpOg5U2uzlgN5kpXAlPecEGZerLkVcQp5eeFkf4QSlBShw8wSxiYAmoAlo7GKTul+/Dowdvof3vttfvuZ9CWgCGr0EoO9Vv3no3jr0v+zv474ENAGNXsKFS8VODb2XirXd8oEdrnV9PQx41wQ0AZ2BeKC/2Uf388Kq9p8B5AO7DO8T0AQ0evFAf7Brv3Hjf7kMmBPQBHQG4ofQwvBj/gX7dCoJqCKPqwvQ1ENTD41ePMQEdNgEsal4oKdhc33lfrnSGJqAzkeqWY5rdRJmOcaFFgKagEYv9Tx0O80xzUPvx7cJaAIavcSVwn2/ea65X2ilkIDOSNK9HJdTNd/L8UX3chDQJYuAJqCLEgFNQBclApqALkp2R5hbeRxeUH8jyZoX/ikf+uKkAt+06cmlaL/SapUgW/5Y5otUeDOLpOlw/k4yE6PYUpT233/vndRAi4+s0RcnAvj2JhItlyd+M9sC6J+fHwPQrJ5LVeSLVHgzi6QZaOlnUKAti1sALRDNlyd/jdwG6J8fkWgpP+4heWtZIhLezCJpPp6/0YBmi00boN82BvrnRyJaykpVKAGNXvxYQ5ACQVVnJY+h39WCA/2mllwgqy2B/lFrkSD3fwI6I3Fd1q/YP3teFFr20PNF3MpFIUeyqsCRPfuLwpUemoDOU5ZATz9CDzn06S0klsI2HENLXT4BnZH4I/wr8uwH9Ap/uoIN6a0UyFyB1s5yTOPnmhHQuSkF0KbiDOltDrQpQR7o1ZE+IuHNLJKEQ/qrO8LccWTCBhBoRSHeQNdsO6An91wyV3PM1CBOLY4sieGu2EzPLrTlRbVS6JPeXIr1RaYL0HO+/BZKYc4tiqwRTFBagAI3TxCbCGgCmoAuSQQ0AV2UCGgCuigR0AR0USKgCeiiREAT0CQSWhHQpKJEQJOKEgFNKkoENKkoEdCkokRAk4oSAU0qSgQ0qSgR0KSiRECTihIBTSpKBDSpKBHQpKJEQJOKEgFNKkoENKkoEdCkokRAk4rS/wFYPLfSnxjL1AAAAABJRU5ErkJggg=="/>
            <p:cNvSpPr>
              <a:spLocks noChangeAspect="1" noChangeArrowheads="1"/>
            </p:cNvSpPr>
            <p:nvPr/>
          </p:nvSpPr>
          <p:spPr bwMode="auto">
            <a:xfrm>
              <a:off x="233988" y="232414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20259"/>
            <a:stretch/>
          </p:blipFill>
          <p:spPr>
            <a:xfrm>
              <a:off x="5647059" y="1557507"/>
              <a:ext cx="6070914" cy="322732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6932"/>
            <a:stretch/>
          </p:blipFill>
          <p:spPr>
            <a:xfrm>
              <a:off x="233988" y="1718331"/>
              <a:ext cx="5414941" cy="3326646"/>
            </a:xfrm>
            <a:prstGeom prst="rect">
              <a:avLst/>
            </a:prstGeom>
          </p:spPr>
        </p:pic>
        <p:sp>
          <p:nvSpPr>
            <p:cNvPr id="7" name="Rectangle 6"/>
            <p:cNvSpPr/>
            <p:nvPr/>
          </p:nvSpPr>
          <p:spPr>
            <a:xfrm>
              <a:off x="735206" y="1639333"/>
              <a:ext cx="10312618" cy="4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a:blip r:embed="rId5"/>
            <a:stretch>
              <a:fillRect/>
            </a:stretch>
          </p:blipFill>
          <p:spPr>
            <a:xfrm>
              <a:off x="4397620" y="4986511"/>
              <a:ext cx="3019882" cy="1117032"/>
            </a:xfrm>
            <a:prstGeom prst="rect">
              <a:avLst/>
            </a:prstGeom>
          </p:spPr>
        </p:pic>
        <p:sp>
          <p:nvSpPr>
            <p:cNvPr id="9" name="Rectangle 8"/>
            <p:cNvSpPr/>
            <p:nvPr/>
          </p:nvSpPr>
          <p:spPr>
            <a:xfrm>
              <a:off x="8141918" y="4556462"/>
              <a:ext cx="1132084" cy="488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6134100"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2007</a:t>
              </a:r>
              <a:endParaRPr lang="en-CA" dirty="0">
                <a:solidFill>
                  <a:schemeClr val="tx1">
                    <a:lumMod val="65000"/>
                    <a:lumOff val="35000"/>
                  </a:schemeClr>
                </a:solidFill>
              </a:endParaRPr>
            </a:p>
          </p:txBody>
        </p:sp>
        <p:sp>
          <p:nvSpPr>
            <p:cNvPr id="14" name="TextBox 13"/>
            <p:cNvSpPr txBox="1"/>
            <p:nvPr/>
          </p:nvSpPr>
          <p:spPr>
            <a:xfrm>
              <a:off x="7111462"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2009</a:t>
              </a:r>
              <a:endParaRPr lang="en-CA" dirty="0">
                <a:solidFill>
                  <a:schemeClr val="tx1">
                    <a:lumMod val="65000"/>
                    <a:lumOff val="35000"/>
                  </a:schemeClr>
                </a:solidFill>
              </a:endParaRPr>
            </a:p>
          </p:txBody>
        </p:sp>
        <p:sp>
          <p:nvSpPr>
            <p:cNvPr id="15" name="TextBox 14"/>
            <p:cNvSpPr txBox="1"/>
            <p:nvPr/>
          </p:nvSpPr>
          <p:spPr>
            <a:xfrm>
              <a:off x="8026522"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2011</a:t>
              </a:r>
              <a:endParaRPr lang="en-CA" dirty="0">
                <a:solidFill>
                  <a:schemeClr val="tx1">
                    <a:lumMod val="65000"/>
                    <a:lumOff val="35000"/>
                  </a:schemeClr>
                </a:solidFill>
              </a:endParaRPr>
            </a:p>
          </p:txBody>
        </p:sp>
        <p:sp>
          <p:nvSpPr>
            <p:cNvPr id="16" name="TextBox 15"/>
            <p:cNvSpPr txBox="1"/>
            <p:nvPr/>
          </p:nvSpPr>
          <p:spPr>
            <a:xfrm>
              <a:off x="8989039"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2013</a:t>
              </a:r>
              <a:endParaRPr lang="en-CA" dirty="0">
                <a:solidFill>
                  <a:schemeClr val="tx1">
                    <a:lumMod val="65000"/>
                    <a:lumOff val="35000"/>
                  </a:schemeClr>
                </a:solidFill>
              </a:endParaRPr>
            </a:p>
          </p:txBody>
        </p:sp>
        <p:sp>
          <p:nvSpPr>
            <p:cNvPr id="17" name="TextBox 16"/>
            <p:cNvSpPr txBox="1"/>
            <p:nvPr/>
          </p:nvSpPr>
          <p:spPr>
            <a:xfrm>
              <a:off x="9951556"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2015</a:t>
              </a:r>
              <a:endParaRPr lang="en-CA" dirty="0">
                <a:solidFill>
                  <a:schemeClr val="tx1">
                    <a:lumMod val="65000"/>
                    <a:lumOff val="35000"/>
                  </a:schemeClr>
                </a:solidFill>
              </a:endParaRPr>
            </a:p>
          </p:txBody>
        </p:sp>
        <p:sp>
          <p:nvSpPr>
            <p:cNvPr id="18" name="TextBox 17"/>
            <p:cNvSpPr txBox="1"/>
            <p:nvPr/>
          </p:nvSpPr>
          <p:spPr>
            <a:xfrm>
              <a:off x="10860126" y="4390883"/>
              <a:ext cx="723900" cy="379434"/>
            </a:xfrm>
            <a:prstGeom prst="rect">
              <a:avLst/>
            </a:prstGeom>
            <a:solidFill>
              <a:schemeClr val="bg1"/>
            </a:solidFill>
          </p:spPr>
          <p:txBody>
            <a:bodyPr wrap="square" rtlCol="0">
              <a:spAutoFit/>
            </a:bodyPr>
            <a:lstStyle/>
            <a:p>
              <a:r>
                <a:rPr lang="en-US" dirty="0" smtClean="0">
                  <a:solidFill>
                    <a:schemeClr val="tx1">
                      <a:lumMod val="65000"/>
                      <a:lumOff val="35000"/>
                    </a:schemeClr>
                  </a:solidFill>
                </a:rPr>
                <a:t>2017</a:t>
              </a:r>
              <a:endParaRPr lang="en-CA" dirty="0">
                <a:solidFill>
                  <a:schemeClr val="tx1">
                    <a:lumMod val="65000"/>
                    <a:lumOff val="35000"/>
                  </a:schemeClr>
                </a:solidFill>
              </a:endParaRPr>
            </a:p>
          </p:txBody>
        </p:sp>
        <p:sp>
          <p:nvSpPr>
            <p:cNvPr id="4" name="TextBox 3"/>
            <p:cNvSpPr txBox="1"/>
            <p:nvPr/>
          </p:nvSpPr>
          <p:spPr>
            <a:xfrm>
              <a:off x="3405143" y="1567132"/>
              <a:ext cx="5950106" cy="369332"/>
            </a:xfrm>
            <a:prstGeom prst="rect">
              <a:avLst/>
            </a:prstGeom>
            <a:noFill/>
          </p:spPr>
          <p:txBody>
            <a:bodyPr wrap="square" rtlCol="0">
              <a:spAutoFit/>
            </a:bodyPr>
            <a:lstStyle/>
            <a:p>
              <a:r>
                <a:rPr lang="en-US" dirty="0" smtClean="0"/>
                <a:t>Total Indicated Breeding Population by </a:t>
              </a:r>
              <a:r>
                <a:rPr lang="en-US" dirty="0" err="1" smtClean="0"/>
                <a:t>Ecosection</a:t>
              </a:r>
              <a:endParaRPr lang="en-CA" dirty="0"/>
            </a:p>
          </p:txBody>
        </p:sp>
        <p:sp>
          <p:nvSpPr>
            <p:cNvPr id="20" name="Rectangle 19"/>
            <p:cNvSpPr/>
            <p:nvPr/>
          </p:nvSpPr>
          <p:spPr>
            <a:xfrm>
              <a:off x="127322" y="2324146"/>
              <a:ext cx="259066" cy="1485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 name="Picture 21"/>
          <p:cNvPicPr>
            <a:picLocks noChangeAspect="1"/>
          </p:cNvPicPr>
          <p:nvPr/>
        </p:nvPicPr>
        <p:blipFill>
          <a:blip r:embed="rId6"/>
          <a:stretch>
            <a:fillRect/>
          </a:stretch>
        </p:blipFill>
        <p:spPr>
          <a:xfrm>
            <a:off x="2935087" y="4986511"/>
            <a:ext cx="1275880" cy="1650725"/>
          </a:xfrm>
          <a:prstGeom prst="rect">
            <a:avLst/>
          </a:prstGeom>
        </p:spPr>
      </p:pic>
    </p:spTree>
    <p:extLst>
      <p:ext uri="{BB962C8B-B14F-4D97-AF65-F5344CB8AC3E}">
        <p14:creationId xmlns:p14="http://schemas.microsoft.com/office/powerpoint/2010/main" val="3221553035"/>
      </p:ext>
    </p:extLst>
  </p:cSld>
  <p:clrMapOvr>
    <a:masterClrMapping/>
  </p:clrMapOvr>
  <mc:AlternateContent xmlns:mc="http://schemas.openxmlformats.org/markup-compatibility/2006" xmlns:p14="http://schemas.microsoft.com/office/powerpoint/2010/main">
    <mc:Choice Requires="p14">
      <p:transition spd="slow" p14:dur="2000" advTm="34430"/>
    </mc:Choice>
    <mc:Fallback xmlns="">
      <p:transition spd="slow" advTm="3443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and Patterns – Sample Predictors</a:t>
            </a:r>
            <a:endParaRPr lang="en-C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r>
              <a:rPr lang="en-US" smtClean="0"/>
              <a:t>/18</a:t>
            </a:r>
            <a:endParaRPr lang="en-US" dirty="0"/>
          </a:p>
        </p:txBody>
      </p:sp>
      <p:grpSp>
        <p:nvGrpSpPr>
          <p:cNvPr id="8" name="Group 7"/>
          <p:cNvGrpSpPr/>
          <p:nvPr/>
        </p:nvGrpSpPr>
        <p:grpSpPr>
          <a:xfrm>
            <a:off x="1058007" y="1799774"/>
            <a:ext cx="8845238" cy="4835562"/>
            <a:chOff x="982437" y="1537897"/>
            <a:chExt cx="8906293" cy="4862955"/>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437" y="1828338"/>
              <a:ext cx="1591017" cy="20589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7203" y="4341890"/>
              <a:ext cx="1591016" cy="205896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4412" y="4341890"/>
              <a:ext cx="1591017" cy="205896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9344" y="4341890"/>
              <a:ext cx="1591017" cy="205896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437" y="4341890"/>
              <a:ext cx="1591017" cy="2058962"/>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533" y="4341890"/>
              <a:ext cx="1591017" cy="2058962"/>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7203" y="1828338"/>
              <a:ext cx="1591017" cy="2058962"/>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54412" y="1828338"/>
              <a:ext cx="1591017" cy="2058962"/>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51621" y="1828338"/>
              <a:ext cx="1591017" cy="2058962"/>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06553" y="1828338"/>
              <a:ext cx="1591017" cy="2058962"/>
            </a:xfrm>
            <a:prstGeom prst="rect">
              <a:avLst/>
            </a:prstGeom>
          </p:spPr>
        </p:pic>
        <p:sp>
          <p:nvSpPr>
            <p:cNvPr id="3" name="TextBox 2"/>
            <p:cNvSpPr txBox="1"/>
            <p:nvPr/>
          </p:nvSpPr>
          <p:spPr>
            <a:xfrm>
              <a:off x="1150374" y="1539559"/>
              <a:ext cx="1423080" cy="369332"/>
            </a:xfrm>
            <a:prstGeom prst="rect">
              <a:avLst/>
            </a:prstGeom>
            <a:noFill/>
          </p:spPr>
          <p:txBody>
            <a:bodyPr wrap="square" rtlCol="0">
              <a:spAutoFit/>
            </a:bodyPr>
            <a:lstStyle/>
            <a:p>
              <a:r>
                <a:rPr lang="en-US" dirty="0" smtClean="0">
                  <a:solidFill>
                    <a:schemeClr val="tx1">
                      <a:lumMod val="75000"/>
                      <a:lumOff val="25000"/>
                    </a:schemeClr>
                  </a:solidFill>
                </a:rPr>
                <a:t>BEC Zones</a:t>
              </a:r>
              <a:endParaRPr lang="en-CA" dirty="0">
                <a:solidFill>
                  <a:schemeClr val="tx1">
                    <a:lumMod val="75000"/>
                    <a:lumOff val="25000"/>
                  </a:schemeClr>
                </a:solidFill>
              </a:endParaRPr>
            </a:p>
          </p:txBody>
        </p:sp>
        <p:sp>
          <p:nvSpPr>
            <p:cNvPr id="19" name="TextBox 18"/>
            <p:cNvSpPr txBox="1"/>
            <p:nvPr/>
          </p:nvSpPr>
          <p:spPr>
            <a:xfrm>
              <a:off x="8465650" y="4005897"/>
              <a:ext cx="1423080" cy="369332"/>
            </a:xfrm>
            <a:prstGeom prst="rect">
              <a:avLst/>
            </a:prstGeom>
            <a:noFill/>
          </p:spPr>
          <p:txBody>
            <a:bodyPr wrap="square" rtlCol="0">
              <a:spAutoFit/>
            </a:bodyPr>
            <a:lstStyle/>
            <a:p>
              <a:r>
                <a:rPr lang="en-US" dirty="0" smtClean="0">
                  <a:solidFill>
                    <a:schemeClr val="tx1">
                      <a:lumMod val="75000"/>
                      <a:lumOff val="25000"/>
                    </a:schemeClr>
                  </a:solidFill>
                </a:rPr>
                <a:t>Urban</a:t>
              </a:r>
              <a:endParaRPr lang="en-CA" dirty="0">
                <a:solidFill>
                  <a:schemeClr val="tx1">
                    <a:lumMod val="75000"/>
                    <a:lumOff val="25000"/>
                  </a:schemeClr>
                </a:solidFill>
              </a:endParaRPr>
            </a:p>
          </p:txBody>
        </p:sp>
        <p:sp>
          <p:nvSpPr>
            <p:cNvPr id="20" name="TextBox 19"/>
            <p:cNvSpPr txBox="1"/>
            <p:nvPr/>
          </p:nvSpPr>
          <p:spPr>
            <a:xfrm>
              <a:off x="4550600" y="1537897"/>
              <a:ext cx="2062630" cy="646331"/>
            </a:xfrm>
            <a:prstGeom prst="rect">
              <a:avLst/>
            </a:prstGeom>
            <a:noFill/>
          </p:spPr>
          <p:txBody>
            <a:bodyPr wrap="square" rtlCol="0">
              <a:spAutoFit/>
            </a:bodyPr>
            <a:lstStyle/>
            <a:p>
              <a:r>
                <a:rPr lang="en-US" dirty="0" smtClean="0">
                  <a:solidFill>
                    <a:schemeClr val="tx1">
                      <a:lumMod val="75000"/>
                      <a:lumOff val="25000"/>
                    </a:schemeClr>
                  </a:solidFill>
                </a:rPr>
                <a:t>Protected Areas</a:t>
              </a:r>
            </a:p>
            <a:p>
              <a:endParaRPr lang="en-CA" dirty="0">
                <a:solidFill>
                  <a:schemeClr val="tx1">
                    <a:lumMod val="75000"/>
                    <a:lumOff val="25000"/>
                  </a:schemeClr>
                </a:solidFill>
              </a:endParaRPr>
            </a:p>
          </p:txBody>
        </p:sp>
        <p:sp>
          <p:nvSpPr>
            <p:cNvPr id="21" name="TextBox 20"/>
            <p:cNvSpPr txBox="1"/>
            <p:nvPr/>
          </p:nvSpPr>
          <p:spPr>
            <a:xfrm>
              <a:off x="6454412" y="1539559"/>
              <a:ext cx="1423080" cy="369332"/>
            </a:xfrm>
            <a:prstGeom prst="rect">
              <a:avLst/>
            </a:prstGeom>
            <a:noFill/>
          </p:spPr>
          <p:txBody>
            <a:bodyPr wrap="square" rtlCol="0">
              <a:spAutoFit/>
            </a:bodyPr>
            <a:lstStyle/>
            <a:p>
              <a:r>
                <a:rPr lang="en-US" dirty="0" err="1" smtClean="0">
                  <a:solidFill>
                    <a:schemeClr val="tx1">
                      <a:lumMod val="75000"/>
                      <a:lumOff val="25000"/>
                    </a:schemeClr>
                  </a:solidFill>
                </a:rPr>
                <a:t>Needleleaf</a:t>
              </a:r>
              <a:r>
                <a:rPr lang="en-US" dirty="0" smtClean="0">
                  <a:solidFill>
                    <a:schemeClr val="tx1">
                      <a:lumMod val="75000"/>
                      <a:lumOff val="25000"/>
                    </a:schemeClr>
                  </a:solidFill>
                </a:rPr>
                <a:t> </a:t>
              </a:r>
              <a:endParaRPr lang="en-CA" dirty="0">
                <a:solidFill>
                  <a:schemeClr val="tx1">
                    <a:lumMod val="75000"/>
                    <a:lumOff val="25000"/>
                  </a:schemeClr>
                </a:solidFill>
              </a:endParaRPr>
            </a:p>
          </p:txBody>
        </p:sp>
        <p:sp>
          <p:nvSpPr>
            <p:cNvPr id="22" name="TextBox 21"/>
            <p:cNvSpPr txBox="1"/>
            <p:nvPr/>
          </p:nvSpPr>
          <p:spPr>
            <a:xfrm>
              <a:off x="8257287" y="1539559"/>
              <a:ext cx="1423080" cy="369332"/>
            </a:xfrm>
            <a:prstGeom prst="rect">
              <a:avLst/>
            </a:prstGeom>
            <a:noFill/>
          </p:spPr>
          <p:txBody>
            <a:bodyPr wrap="square" rtlCol="0">
              <a:spAutoFit/>
            </a:bodyPr>
            <a:lstStyle/>
            <a:p>
              <a:r>
                <a:rPr lang="en-US" dirty="0" smtClean="0">
                  <a:solidFill>
                    <a:schemeClr val="tx1">
                      <a:lumMod val="75000"/>
                      <a:lumOff val="25000"/>
                    </a:schemeClr>
                  </a:solidFill>
                </a:rPr>
                <a:t>PAS Winter</a:t>
              </a:r>
              <a:endParaRPr lang="en-CA" dirty="0">
                <a:solidFill>
                  <a:schemeClr val="tx1">
                    <a:lumMod val="75000"/>
                    <a:lumOff val="25000"/>
                  </a:schemeClr>
                </a:solidFill>
              </a:endParaRPr>
            </a:p>
          </p:txBody>
        </p:sp>
        <p:sp>
          <p:nvSpPr>
            <p:cNvPr id="23" name="TextBox 22"/>
            <p:cNvSpPr txBox="1"/>
            <p:nvPr/>
          </p:nvSpPr>
          <p:spPr>
            <a:xfrm>
              <a:off x="1065036" y="4005897"/>
              <a:ext cx="1673242" cy="369332"/>
            </a:xfrm>
            <a:prstGeom prst="rect">
              <a:avLst/>
            </a:prstGeom>
            <a:noFill/>
          </p:spPr>
          <p:txBody>
            <a:bodyPr wrap="square" rtlCol="0">
              <a:spAutoFit/>
            </a:bodyPr>
            <a:lstStyle/>
            <a:p>
              <a:r>
                <a:rPr lang="en-US" dirty="0" smtClean="0">
                  <a:solidFill>
                    <a:schemeClr val="tx1">
                      <a:lumMod val="75000"/>
                      <a:lumOff val="25000"/>
                    </a:schemeClr>
                  </a:solidFill>
                </a:rPr>
                <a:t>Lakes &lt; 10ha</a:t>
              </a:r>
              <a:endParaRPr lang="en-CA" dirty="0">
                <a:solidFill>
                  <a:schemeClr val="tx1">
                    <a:lumMod val="75000"/>
                    <a:lumOff val="25000"/>
                  </a:schemeClr>
                </a:solidFill>
              </a:endParaRPr>
            </a:p>
          </p:txBody>
        </p:sp>
        <p:sp>
          <p:nvSpPr>
            <p:cNvPr id="24" name="TextBox 23"/>
            <p:cNvSpPr txBox="1"/>
            <p:nvPr/>
          </p:nvSpPr>
          <p:spPr>
            <a:xfrm>
              <a:off x="2818152" y="4005897"/>
              <a:ext cx="1749401" cy="369332"/>
            </a:xfrm>
            <a:prstGeom prst="rect">
              <a:avLst/>
            </a:prstGeom>
            <a:noFill/>
          </p:spPr>
          <p:txBody>
            <a:bodyPr wrap="square" rtlCol="0">
              <a:spAutoFit/>
            </a:bodyPr>
            <a:lstStyle/>
            <a:p>
              <a:r>
                <a:rPr lang="en-US" dirty="0" err="1" smtClean="0">
                  <a:solidFill>
                    <a:schemeClr val="tx1">
                      <a:lumMod val="75000"/>
                      <a:lumOff val="25000"/>
                    </a:schemeClr>
                  </a:solidFill>
                </a:rPr>
                <a:t>Tave</a:t>
              </a:r>
              <a:r>
                <a:rPr lang="en-US" dirty="0" smtClean="0">
                  <a:solidFill>
                    <a:schemeClr val="tx1">
                      <a:lumMod val="75000"/>
                      <a:lumOff val="25000"/>
                    </a:schemeClr>
                  </a:solidFill>
                </a:rPr>
                <a:t> in April</a:t>
              </a:r>
              <a:endParaRPr lang="en-CA" dirty="0">
                <a:solidFill>
                  <a:schemeClr val="tx1">
                    <a:lumMod val="75000"/>
                    <a:lumOff val="25000"/>
                  </a:schemeClr>
                </a:solidFill>
              </a:endParaRPr>
            </a:p>
          </p:txBody>
        </p:sp>
        <p:sp>
          <p:nvSpPr>
            <p:cNvPr id="25" name="TextBox 24"/>
            <p:cNvSpPr txBox="1"/>
            <p:nvPr/>
          </p:nvSpPr>
          <p:spPr>
            <a:xfrm>
              <a:off x="4582649" y="4005897"/>
              <a:ext cx="1423080" cy="369332"/>
            </a:xfrm>
            <a:prstGeom prst="rect">
              <a:avLst/>
            </a:prstGeom>
            <a:noFill/>
          </p:spPr>
          <p:txBody>
            <a:bodyPr wrap="square" rtlCol="0">
              <a:spAutoFit/>
            </a:bodyPr>
            <a:lstStyle/>
            <a:p>
              <a:r>
                <a:rPr lang="en-US" dirty="0" smtClean="0">
                  <a:solidFill>
                    <a:schemeClr val="tx1">
                      <a:lumMod val="75000"/>
                      <a:lumOff val="25000"/>
                    </a:schemeClr>
                  </a:solidFill>
                </a:rPr>
                <a:t>Grassland</a:t>
              </a:r>
              <a:endParaRPr lang="en-CA" dirty="0">
                <a:solidFill>
                  <a:schemeClr val="tx1">
                    <a:lumMod val="75000"/>
                    <a:lumOff val="25000"/>
                  </a:schemeClr>
                </a:solidFill>
              </a:endParaRPr>
            </a:p>
          </p:txBody>
        </p:sp>
        <p:sp>
          <p:nvSpPr>
            <p:cNvPr id="26" name="TextBox 25"/>
            <p:cNvSpPr txBox="1"/>
            <p:nvPr/>
          </p:nvSpPr>
          <p:spPr>
            <a:xfrm>
              <a:off x="2936001" y="1539559"/>
              <a:ext cx="1423080" cy="369332"/>
            </a:xfrm>
            <a:prstGeom prst="rect">
              <a:avLst/>
            </a:prstGeom>
            <a:noFill/>
          </p:spPr>
          <p:txBody>
            <a:bodyPr wrap="square" rtlCol="0">
              <a:spAutoFit/>
            </a:bodyPr>
            <a:lstStyle/>
            <a:p>
              <a:r>
                <a:rPr lang="en-US" dirty="0" err="1" smtClean="0">
                  <a:solidFill>
                    <a:schemeClr val="tx1">
                      <a:lumMod val="75000"/>
                      <a:lumOff val="25000"/>
                    </a:schemeClr>
                  </a:solidFill>
                </a:rPr>
                <a:t>Tave</a:t>
              </a:r>
              <a:r>
                <a:rPr lang="en-US" dirty="0" smtClean="0">
                  <a:solidFill>
                    <a:schemeClr val="tx1">
                      <a:lumMod val="75000"/>
                      <a:lumOff val="25000"/>
                    </a:schemeClr>
                  </a:solidFill>
                </a:rPr>
                <a:t> Winter</a:t>
              </a:r>
              <a:endParaRPr lang="en-CA" dirty="0">
                <a:solidFill>
                  <a:schemeClr val="tx1">
                    <a:lumMod val="75000"/>
                    <a:lumOff val="25000"/>
                  </a:schemeClr>
                </a:solidFill>
              </a:endParaRPr>
            </a:p>
          </p:txBody>
        </p:sp>
        <p:sp>
          <p:nvSpPr>
            <p:cNvPr id="27" name="TextBox 26"/>
            <p:cNvSpPr txBox="1"/>
            <p:nvPr/>
          </p:nvSpPr>
          <p:spPr>
            <a:xfrm>
              <a:off x="6642604" y="4005897"/>
              <a:ext cx="1423080" cy="369332"/>
            </a:xfrm>
            <a:prstGeom prst="rect">
              <a:avLst/>
            </a:prstGeom>
            <a:noFill/>
          </p:spPr>
          <p:txBody>
            <a:bodyPr wrap="square" rtlCol="0">
              <a:spAutoFit/>
            </a:bodyPr>
            <a:lstStyle/>
            <a:p>
              <a:r>
                <a:rPr lang="en-US" dirty="0" smtClean="0">
                  <a:solidFill>
                    <a:schemeClr val="tx1">
                      <a:lumMod val="75000"/>
                      <a:lumOff val="25000"/>
                    </a:schemeClr>
                  </a:solidFill>
                </a:rPr>
                <a:t>Elevation</a:t>
              </a:r>
              <a:endParaRPr lang="en-CA" dirty="0">
                <a:solidFill>
                  <a:schemeClr val="tx1">
                    <a:lumMod val="75000"/>
                    <a:lumOff val="25000"/>
                  </a:schemeClr>
                </a:solidFill>
              </a:endParaRPr>
            </a:p>
          </p:txBody>
        </p:sp>
      </p:grpSp>
      <p:sp>
        <p:nvSpPr>
          <p:cNvPr id="29" name="TextBox 28"/>
          <p:cNvSpPr txBox="1"/>
          <p:nvPr/>
        </p:nvSpPr>
        <p:spPr>
          <a:xfrm>
            <a:off x="1312433" y="1270000"/>
            <a:ext cx="9251576" cy="523220"/>
          </a:xfrm>
          <a:prstGeom prst="rect">
            <a:avLst/>
          </a:prstGeom>
          <a:noFill/>
        </p:spPr>
        <p:txBody>
          <a:bodyPr wrap="square" rtlCol="0">
            <a:spAutoFit/>
          </a:bodyPr>
          <a:lstStyle/>
          <a:p>
            <a:r>
              <a:rPr lang="en-US" sz="2800" dirty="0" smtClean="0">
                <a:solidFill>
                  <a:schemeClr val="tx1">
                    <a:lumMod val="75000"/>
                    <a:lumOff val="25000"/>
                  </a:schemeClr>
                </a:solidFill>
              </a:rPr>
              <a:t>Hydrology, Climate, Land Cover, Land Management</a:t>
            </a:r>
            <a:endParaRPr lang="en-CA" sz="2800" dirty="0">
              <a:solidFill>
                <a:schemeClr val="tx1">
                  <a:lumMod val="75000"/>
                  <a:lumOff val="25000"/>
                </a:schemeClr>
              </a:solidFill>
            </a:endParaRPr>
          </a:p>
        </p:txBody>
      </p:sp>
    </p:spTree>
    <p:extLst>
      <p:ext uri="{BB962C8B-B14F-4D97-AF65-F5344CB8AC3E}">
        <p14:creationId xmlns:p14="http://schemas.microsoft.com/office/powerpoint/2010/main" val="3581412221"/>
      </p:ext>
    </p:extLst>
  </p:cSld>
  <p:clrMapOvr>
    <a:masterClrMapping/>
  </p:clrMapOvr>
  <mc:AlternateContent xmlns:mc="http://schemas.openxmlformats.org/markup-compatibility/2006" xmlns:p14="http://schemas.microsoft.com/office/powerpoint/2010/main">
    <mc:Choice Requires="p14">
      <p:transition spd="slow" p14:dur="2000" advTm="32179"/>
    </mc:Choice>
    <mc:Fallback xmlns="">
      <p:transition spd="slow" advTm="32179"/>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9003695" cy="1320800"/>
          </a:xfrm>
        </p:spPr>
        <p:txBody>
          <a:bodyPr/>
          <a:lstStyle/>
          <a:p>
            <a:r>
              <a:rPr lang="en-US" dirty="0" smtClean="0"/>
              <a:t>Survey Design Schema – Observation Data</a:t>
            </a:r>
            <a:endParaRPr lang="en-CA"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3" t="-512" r="1389" b="14250"/>
          <a:stretch/>
        </p:blipFill>
        <p:spPr>
          <a:xfrm>
            <a:off x="1702697" y="1371600"/>
            <a:ext cx="7242628" cy="4876799"/>
          </a:xfrm>
          <a:prstGeom prst="rect">
            <a:avLst/>
          </a:prstGeom>
          <a:ln w="15875">
            <a:solidFill>
              <a:schemeClr val="accent1"/>
            </a:solidFill>
          </a:ln>
        </p:spPr>
      </p:pic>
    </p:spTree>
    <p:extLst>
      <p:ext uri="{BB962C8B-B14F-4D97-AF65-F5344CB8AC3E}">
        <p14:creationId xmlns:p14="http://schemas.microsoft.com/office/powerpoint/2010/main" val="4037802493"/>
      </p:ext>
    </p:extLst>
  </p:cSld>
  <p:clrMapOvr>
    <a:masterClrMapping/>
  </p:clrMapOvr>
  <mc:AlternateContent xmlns:mc="http://schemas.openxmlformats.org/markup-compatibility/2006" xmlns:p14="http://schemas.microsoft.com/office/powerpoint/2010/main">
    <mc:Choice Requires="p14">
      <p:transition spd="slow" p14:dur="2000" advTm="53563"/>
    </mc:Choice>
    <mc:Fallback xmlns="">
      <p:transition spd="slow" advTm="53563"/>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20363</TotalTime>
  <Words>2272</Words>
  <Application>Microsoft Office PowerPoint</Application>
  <PresentationFormat>Widescreen</PresentationFormat>
  <Paragraphs>181</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Symbol</vt:lpstr>
      <vt:lpstr>Trebuchet MS</vt:lpstr>
      <vt:lpstr>Wingdings</vt:lpstr>
      <vt:lpstr>Wingdings 3</vt:lpstr>
      <vt:lpstr>Facet</vt:lpstr>
      <vt:lpstr>Evaluating Predictors of Breeding Waterfowl Population Abundance and  Distribution</vt:lpstr>
      <vt:lpstr>Waterfowl Breeding Population &amp; Habitat Survey</vt:lpstr>
      <vt:lpstr>Waterfowl Distribution in Canada</vt:lpstr>
      <vt:lpstr>Species Distribution Models for BC</vt:lpstr>
      <vt:lpstr>Survey Area</vt:lpstr>
      <vt:lpstr>Survey Design</vt:lpstr>
      <vt:lpstr>Breeding Population Trends</vt:lpstr>
      <vt:lpstr>Trends and Patterns – Sample Predictors</vt:lpstr>
      <vt:lpstr>Survey Design Schema – Observation Data</vt:lpstr>
      <vt:lpstr>Model Selection – Random Forest</vt:lpstr>
      <vt:lpstr>Tools and Technologies</vt:lpstr>
      <vt:lpstr>Species Distribution Model Results - Example</vt:lpstr>
      <vt:lpstr>PowerPoint Presentation</vt:lpstr>
      <vt:lpstr>Model Interpretation</vt:lpstr>
    </vt:vector>
  </TitlesOfParts>
  <Company>Environment Climate Change Canada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Hashimoto,Yuriko [PYR]</dc:creator>
  <cp:lastModifiedBy>Hashimoto,Yuriko [PYR]</cp:lastModifiedBy>
  <cp:revision>421</cp:revision>
  <cp:lastPrinted>2019-07-14T04:05:50Z</cp:lastPrinted>
  <dcterms:created xsi:type="dcterms:W3CDTF">2018-04-25T00:47:50Z</dcterms:created>
  <dcterms:modified xsi:type="dcterms:W3CDTF">2019-08-03T01:48:42Z</dcterms:modified>
</cp:coreProperties>
</file>